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29"/>
  </p:notesMasterIdLst>
  <p:sldIdLst>
    <p:sldId id="302" r:id="rId2"/>
    <p:sldId id="259" r:id="rId3"/>
    <p:sldId id="328" r:id="rId4"/>
    <p:sldId id="303" r:id="rId5"/>
    <p:sldId id="322" r:id="rId6"/>
    <p:sldId id="311" r:id="rId7"/>
    <p:sldId id="312" r:id="rId8"/>
    <p:sldId id="323" r:id="rId9"/>
    <p:sldId id="324" r:id="rId10"/>
    <p:sldId id="325" r:id="rId11"/>
    <p:sldId id="326" r:id="rId12"/>
    <p:sldId id="318" r:id="rId13"/>
    <p:sldId id="313" r:id="rId14"/>
    <p:sldId id="319" r:id="rId15"/>
    <p:sldId id="307" r:id="rId16"/>
    <p:sldId id="294" r:id="rId17"/>
    <p:sldId id="304" r:id="rId18"/>
    <p:sldId id="305" r:id="rId19"/>
    <p:sldId id="314" r:id="rId20"/>
    <p:sldId id="316" r:id="rId21"/>
    <p:sldId id="317" r:id="rId22"/>
    <p:sldId id="306" r:id="rId23"/>
    <p:sldId id="308" r:id="rId24"/>
    <p:sldId id="309" r:id="rId25"/>
    <p:sldId id="310" r:id="rId26"/>
    <p:sldId id="327" r:id="rId27"/>
    <p:sldId id="329" r:id="rId28"/>
  </p:sldIdLst>
  <p:sldSz cx="122443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4">
          <p15:clr>
            <a:srgbClr val="A4A3A4"/>
          </p15:clr>
        </p15:guide>
        <p15:guide id="2" orient="horz" pos="569">
          <p15:clr>
            <a:srgbClr val="A4A3A4"/>
          </p15:clr>
        </p15:guide>
        <p15:guide id="3" orient="horz" pos="683">
          <p15:clr>
            <a:srgbClr val="A4A3A4"/>
          </p15:clr>
        </p15:guide>
        <p15:guide id="4" orient="horz" pos="4088">
          <p15:clr>
            <a:srgbClr val="A4A3A4"/>
          </p15:clr>
        </p15:guide>
        <p15:guide id="5" orient="horz" pos="110">
          <p15:clr>
            <a:srgbClr val="A4A3A4"/>
          </p15:clr>
        </p15:guide>
        <p15:guide id="6" pos="7410">
          <p15:clr>
            <a:srgbClr val="A4A3A4"/>
          </p15:clr>
        </p15:guide>
        <p15:guide id="7" pos="296">
          <p15:clr>
            <a:srgbClr val="A4A3A4"/>
          </p15:clr>
        </p15:guide>
        <p15:guide id="8" pos="3766" userDrawn="1">
          <p15:clr>
            <a:srgbClr val="A4A3A4"/>
          </p15:clr>
        </p15:guide>
        <p15:guide id="9" pos="3925" userDrawn="1">
          <p15:clr>
            <a:srgbClr val="A4A3A4"/>
          </p15:clr>
        </p15:guide>
        <p15:guide id="10"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D50"/>
    <a:srgbClr val="5A6469"/>
    <a:srgbClr val="CDD7DC"/>
    <a:srgbClr val="CDC3B9"/>
    <a:srgbClr val="5F5550"/>
    <a:srgbClr val="C83296"/>
    <a:srgbClr val="FF5F05"/>
    <a:srgbClr val="002395"/>
    <a:srgbClr val="FC5E72"/>
    <a:srgbClr val="F5B9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1"/>
    <p:restoredTop sz="75398"/>
  </p:normalViewPr>
  <p:slideViewPr>
    <p:cSldViewPr snapToGrid="0" snapToObjects="1">
      <p:cViewPr varScale="1">
        <p:scale>
          <a:sx n="67" d="100"/>
          <a:sy n="67" d="100"/>
        </p:scale>
        <p:origin x="1696" y="168"/>
      </p:cViewPr>
      <p:guideLst>
        <p:guide orient="horz" pos="3154"/>
        <p:guide orient="horz" pos="569"/>
        <p:guide orient="horz" pos="683"/>
        <p:guide orient="horz" pos="4088"/>
        <p:guide orient="horz" pos="110"/>
        <p:guide pos="7410"/>
        <p:guide pos="296"/>
        <p:guide pos="3766"/>
        <p:guide pos="3925"/>
        <p:guide orient="horz" pos="374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C09FE-0E33-0042-901B-7363E344409F}" type="datetimeFigureOut">
              <a:rPr lang="en-GB" smtClean="0"/>
              <a:t>18/07/2019</a:t>
            </a:fld>
            <a:endParaRPr lang="en-GB"/>
          </a:p>
        </p:txBody>
      </p:sp>
      <p:sp>
        <p:nvSpPr>
          <p:cNvPr id="4" name="Slide Image Placeholder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9472F-02F0-5046-AC3A-ACC134EDDAB7}" type="slidenum">
              <a:rPr lang="en-GB" smtClean="0"/>
              <a:t>‹#›</a:t>
            </a:fld>
            <a:endParaRPr lang="en-GB"/>
          </a:p>
        </p:txBody>
      </p:sp>
    </p:spTree>
    <p:extLst>
      <p:ext uri="{BB962C8B-B14F-4D97-AF65-F5344CB8AC3E}">
        <p14:creationId xmlns:p14="http://schemas.microsoft.com/office/powerpoint/2010/main" val="322710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2</a:t>
            </a:fld>
            <a:endParaRPr lang="en-GB"/>
          </a:p>
        </p:txBody>
      </p:sp>
    </p:spTree>
    <p:extLst>
      <p:ext uri="{BB962C8B-B14F-4D97-AF65-F5344CB8AC3E}">
        <p14:creationId xmlns:p14="http://schemas.microsoft.com/office/powerpoint/2010/main" val="1891040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Softmax</a:t>
            </a:r>
            <a:r>
              <a:rPr lang="en-GB" dirty="0"/>
              <a:t> forces </a:t>
            </a:r>
            <a:r>
              <a:rPr lang="en-GB" dirty="0" err="1"/>
              <a:t>cij</a:t>
            </a:r>
            <a:r>
              <a:rPr lang="en-GB" dirty="0"/>
              <a:t> to be non-negative and sum to 1 </a:t>
            </a:r>
            <a:r>
              <a:rPr lang="en-GB" dirty="0">
                <a:sym typeface="Wingdings" pitchFamily="2" charset="2"/>
              </a:rPr>
              <a:t> enforces some sort of probabilistic nature onto </a:t>
            </a:r>
            <a:r>
              <a:rPr lang="en-GB" dirty="0" err="1">
                <a:sym typeface="Wingdings" pitchFamily="2" charset="2"/>
              </a:rPr>
              <a:t>cij</a:t>
            </a:r>
            <a:endParaRPr lang="en-GB" dirty="0">
              <a:sym typeface="Wingdings" pitchFamily="2" charset="2"/>
            </a:endParaRPr>
          </a:p>
          <a:p>
            <a:r>
              <a:rPr lang="en-GB" dirty="0">
                <a:sym typeface="Wingdings" pitchFamily="2" charset="2"/>
              </a:rPr>
              <a:t>At first iteration all </a:t>
            </a:r>
            <a:r>
              <a:rPr lang="en-GB" dirty="0" err="1">
                <a:sym typeface="Wingdings" pitchFamily="2" charset="2"/>
              </a:rPr>
              <a:t>cij</a:t>
            </a:r>
            <a:r>
              <a:rPr lang="en-GB" dirty="0">
                <a:sym typeface="Wingdings" pitchFamily="2" charset="2"/>
              </a:rPr>
              <a:t> will be equal to 0.5  max confusion and uncertainty: each lower lever capsule does not know which higher level capsule will best fit their output.</a:t>
            </a:r>
          </a:p>
          <a:p>
            <a:endParaRPr lang="en-GB" dirty="0">
              <a:sym typeface="Wingdings" pitchFamily="2" charset="2"/>
            </a:endParaRPr>
          </a:p>
          <a:p>
            <a:r>
              <a:rPr lang="en-GB" dirty="0">
                <a:sym typeface="Wingdings" pitchFamily="2" charset="2"/>
              </a:rPr>
              <a:t>In the original paper they suggest 3, as more iterations tend to overfit</a:t>
            </a:r>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14</a:t>
            </a:fld>
            <a:endParaRPr lang="en-GB"/>
          </a:p>
        </p:txBody>
      </p:sp>
    </p:spTree>
    <p:extLst>
      <p:ext uri="{BB962C8B-B14F-4D97-AF65-F5344CB8AC3E}">
        <p14:creationId xmlns:p14="http://schemas.microsoft.com/office/powerpoint/2010/main" val="2780739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17</a:t>
            </a:fld>
            <a:endParaRPr lang="en-GB"/>
          </a:p>
        </p:txBody>
      </p:sp>
    </p:spTree>
    <p:extLst>
      <p:ext uri="{BB962C8B-B14F-4D97-AF65-F5344CB8AC3E}">
        <p14:creationId xmlns:p14="http://schemas.microsoft.com/office/powerpoint/2010/main" val="247317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18</a:t>
            </a:fld>
            <a:endParaRPr lang="en-GB"/>
          </a:p>
        </p:txBody>
      </p:sp>
    </p:spTree>
    <p:extLst>
      <p:ext uri="{BB962C8B-B14F-4D97-AF65-F5344CB8AC3E}">
        <p14:creationId xmlns:p14="http://schemas.microsoft.com/office/powerpoint/2010/main" val="2851253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19</a:t>
            </a:fld>
            <a:endParaRPr lang="en-GB"/>
          </a:p>
        </p:txBody>
      </p:sp>
    </p:spTree>
    <p:extLst>
      <p:ext uri="{BB962C8B-B14F-4D97-AF65-F5344CB8AC3E}">
        <p14:creationId xmlns:p14="http://schemas.microsoft.com/office/powerpoint/2010/main" val="2277239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21</a:t>
            </a:fld>
            <a:endParaRPr lang="en-GB"/>
          </a:p>
        </p:txBody>
      </p:sp>
    </p:spTree>
    <p:extLst>
      <p:ext uri="{BB962C8B-B14F-4D97-AF65-F5344CB8AC3E}">
        <p14:creationId xmlns:p14="http://schemas.microsoft.com/office/powerpoint/2010/main" val="378101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22</a:t>
            </a:fld>
            <a:endParaRPr lang="en-GB"/>
          </a:p>
        </p:txBody>
      </p:sp>
    </p:spTree>
    <p:extLst>
      <p:ext uri="{BB962C8B-B14F-4D97-AF65-F5344CB8AC3E}">
        <p14:creationId xmlns:p14="http://schemas.microsoft.com/office/powerpoint/2010/main" val="1538800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26</a:t>
            </a:fld>
            <a:endParaRPr lang="en-GB"/>
          </a:p>
        </p:txBody>
      </p:sp>
    </p:spTree>
    <p:extLst>
      <p:ext uri="{BB962C8B-B14F-4D97-AF65-F5344CB8AC3E}">
        <p14:creationId xmlns:p14="http://schemas.microsoft.com/office/powerpoint/2010/main" val="181508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bit hard to disentangle what is the effect of the capsules and if they are actually needed.</a:t>
            </a:r>
          </a:p>
        </p:txBody>
      </p:sp>
      <p:sp>
        <p:nvSpPr>
          <p:cNvPr id="4" name="Slide Number Placeholder 3"/>
          <p:cNvSpPr>
            <a:spLocks noGrp="1"/>
          </p:cNvSpPr>
          <p:nvPr>
            <p:ph type="sldNum" sz="quarter" idx="5"/>
          </p:nvPr>
        </p:nvSpPr>
        <p:spPr/>
        <p:txBody>
          <a:bodyPr/>
          <a:lstStyle/>
          <a:p>
            <a:fld id="{5799472F-02F0-5046-AC3A-ACC134EDDAB7}" type="slidenum">
              <a:rPr lang="en-GB" smtClean="0"/>
              <a:t>27</a:t>
            </a:fld>
            <a:endParaRPr lang="en-GB"/>
          </a:p>
        </p:txBody>
      </p:sp>
    </p:spTree>
    <p:extLst>
      <p:ext uri="{BB962C8B-B14F-4D97-AF65-F5344CB8AC3E}">
        <p14:creationId xmlns:p14="http://schemas.microsoft.com/office/powerpoint/2010/main" val="373967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Somehow, CNN would just rely on presence/absence of a feature, not on WHERE it is </a:t>
            </a:r>
            <a:r>
              <a:rPr lang="en-GB" dirty="0" err="1"/>
              <a:t>presenct</a:t>
            </a:r>
            <a:r>
              <a:rPr lang="en-GB" dirty="0"/>
              <a:t>.</a:t>
            </a:r>
          </a:p>
        </p:txBody>
      </p:sp>
      <p:sp>
        <p:nvSpPr>
          <p:cNvPr id="4" name="Slide Number Placeholder 3"/>
          <p:cNvSpPr>
            <a:spLocks noGrp="1"/>
          </p:cNvSpPr>
          <p:nvPr>
            <p:ph type="sldNum" sz="quarter" idx="5"/>
          </p:nvPr>
        </p:nvSpPr>
        <p:spPr/>
        <p:txBody>
          <a:bodyPr/>
          <a:lstStyle/>
          <a:p>
            <a:fld id="{5799472F-02F0-5046-AC3A-ACC134EDDAB7}" type="slidenum">
              <a:rPr lang="en-GB" smtClean="0"/>
              <a:t>6</a:t>
            </a:fld>
            <a:endParaRPr lang="en-GB"/>
          </a:p>
        </p:txBody>
      </p:sp>
    </p:spTree>
    <p:extLst>
      <p:ext uri="{BB962C8B-B14F-4D97-AF65-F5344CB8AC3E}">
        <p14:creationId xmlns:p14="http://schemas.microsoft.com/office/powerpoint/2010/main" val="295306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detected feature moves around the image or its state somehow changes, the probability still stays the same (length of vector does not change), but its orientation changes</a:t>
            </a:r>
          </a:p>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7</a:t>
            </a:fld>
            <a:endParaRPr lang="en-GB"/>
          </a:p>
        </p:txBody>
      </p:sp>
    </p:spTree>
    <p:extLst>
      <p:ext uri="{BB962C8B-B14F-4D97-AF65-F5344CB8AC3E}">
        <p14:creationId xmlns:p14="http://schemas.microsoft.com/office/powerpoint/2010/main" val="285452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detected feature moves around the image or its state somehow changes, the probability still stays the same (length of vector does not change), but its orientation changes</a:t>
            </a:r>
          </a:p>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8</a:t>
            </a:fld>
            <a:endParaRPr lang="en-GB"/>
          </a:p>
        </p:txBody>
      </p:sp>
    </p:spTree>
    <p:extLst>
      <p:ext uri="{BB962C8B-B14F-4D97-AF65-F5344CB8AC3E}">
        <p14:creationId xmlns:p14="http://schemas.microsoft.com/office/powerpoint/2010/main" val="3343553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detected feature moves around the image or its state somehow changes, the probability still stays the same (length of vector does not change), but its orientation changes</a:t>
            </a:r>
          </a:p>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9</a:t>
            </a:fld>
            <a:endParaRPr lang="en-GB"/>
          </a:p>
        </p:txBody>
      </p:sp>
    </p:spTree>
    <p:extLst>
      <p:ext uri="{BB962C8B-B14F-4D97-AF65-F5344CB8AC3E}">
        <p14:creationId xmlns:p14="http://schemas.microsoft.com/office/powerpoint/2010/main" val="2849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detected feature moves around the image or its state somehow changes, the probability still stays the same (length of vector does not change), but its orientation changes</a:t>
            </a:r>
          </a:p>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10</a:t>
            </a:fld>
            <a:endParaRPr lang="en-GB"/>
          </a:p>
        </p:txBody>
      </p:sp>
    </p:spTree>
    <p:extLst>
      <p:ext uri="{BB962C8B-B14F-4D97-AF65-F5344CB8AC3E}">
        <p14:creationId xmlns:p14="http://schemas.microsoft.com/office/powerpoint/2010/main" val="327463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detected feature moves around the image or its state somehow changes, the probability still stays the same (length of vector does not change), but its orientation changes</a:t>
            </a:r>
          </a:p>
          <a:p>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11</a:t>
            </a:fld>
            <a:endParaRPr lang="en-GB"/>
          </a:p>
        </p:txBody>
      </p:sp>
    </p:spTree>
    <p:extLst>
      <p:ext uri="{BB962C8B-B14F-4D97-AF65-F5344CB8AC3E}">
        <p14:creationId xmlns:p14="http://schemas.microsoft.com/office/powerpoint/2010/main" val="397001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Softmax</a:t>
            </a:r>
            <a:r>
              <a:rPr lang="en-GB" dirty="0"/>
              <a:t> forces </a:t>
            </a:r>
            <a:r>
              <a:rPr lang="en-GB" dirty="0" err="1"/>
              <a:t>cij</a:t>
            </a:r>
            <a:r>
              <a:rPr lang="en-GB" dirty="0"/>
              <a:t> to be non-negative and sum to 1 </a:t>
            </a:r>
            <a:r>
              <a:rPr lang="en-GB" dirty="0">
                <a:sym typeface="Wingdings" pitchFamily="2" charset="2"/>
              </a:rPr>
              <a:t> enforces some sort of probabilistic nature onto </a:t>
            </a:r>
            <a:r>
              <a:rPr lang="en-GB" dirty="0" err="1">
                <a:sym typeface="Wingdings" pitchFamily="2" charset="2"/>
              </a:rPr>
              <a:t>cij</a:t>
            </a:r>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12</a:t>
            </a:fld>
            <a:endParaRPr lang="en-GB"/>
          </a:p>
        </p:txBody>
      </p:sp>
    </p:spTree>
    <p:extLst>
      <p:ext uri="{BB962C8B-B14F-4D97-AF65-F5344CB8AC3E}">
        <p14:creationId xmlns:p14="http://schemas.microsoft.com/office/powerpoint/2010/main" val="82854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Softmax</a:t>
            </a:r>
            <a:r>
              <a:rPr lang="en-GB" dirty="0"/>
              <a:t> forces </a:t>
            </a:r>
            <a:r>
              <a:rPr lang="en-GB" dirty="0" err="1"/>
              <a:t>cij</a:t>
            </a:r>
            <a:r>
              <a:rPr lang="en-GB" dirty="0"/>
              <a:t> to be non-negative and sum to 1 </a:t>
            </a:r>
            <a:r>
              <a:rPr lang="en-GB" dirty="0">
                <a:sym typeface="Wingdings" pitchFamily="2" charset="2"/>
              </a:rPr>
              <a:t> enforces some sort of probabilistic nature onto </a:t>
            </a:r>
            <a:r>
              <a:rPr lang="en-GB" dirty="0" err="1">
                <a:sym typeface="Wingdings" pitchFamily="2" charset="2"/>
              </a:rPr>
              <a:t>cij</a:t>
            </a:r>
            <a:endParaRPr lang="en-GB" dirty="0">
              <a:sym typeface="Wingdings" pitchFamily="2" charset="2"/>
            </a:endParaRPr>
          </a:p>
          <a:p>
            <a:r>
              <a:rPr lang="en-GB" dirty="0">
                <a:sym typeface="Wingdings" pitchFamily="2" charset="2"/>
              </a:rPr>
              <a:t>At first iteration all </a:t>
            </a:r>
            <a:r>
              <a:rPr lang="en-GB" dirty="0" err="1">
                <a:sym typeface="Wingdings" pitchFamily="2" charset="2"/>
              </a:rPr>
              <a:t>cij</a:t>
            </a:r>
            <a:r>
              <a:rPr lang="en-GB" dirty="0">
                <a:sym typeface="Wingdings" pitchFamily="2" charset="2"/>
              </a:rPr>
              <a:t> will be equal to 0.5  max confusion and uncertainty: each lower lever capsule does not know which higher level capsule will best fit their output.</a:t>
            </a:r>
            <a:endParaRPr lang="en-GB" dirty="0"/>
          </a:p>
        </p:txBody>
      </p:sp>
      <p:sp>
        <p:nvSpPr>
          <p:cNvPr id="4" name="Slide Number Placeholder 3"/>
          <p:cNvSpPr>
            <a:spLocks noGrp="1"/>
          </p:cNvSpPr>
          <p:nvPr>
            <p:ph type="sldNum" sz="quarter" idx="5"/>
          </p:nvPr>
        </p:nvSpPr>
        <p:spPr/>
        <p:txBody>
          <a:bodyPr/>
          <a:lstStyle/>
          <a:p>
            <a:fld id="{5799472F-02F0-5046-AC3A-ACC134EDDAB7}" type="slidenum">
              <a:rPr lang="en-GB" smtClean="0"/>
              <a:t>13</a:t>
            </a:fld>
            <a:endParaRPr lang="en-GB"/>
          </a:p>
        </p:txBody>
      </p:sp>
    </p:spTree>
    <p:extLst>
      <p:ext uri="{BB962C8B-B14F-4D97-AF65-F5344CB8AC3E}">
        <p14:creationId xmlns:p14="http://schemas.microsoft.com/office/powerpoint/2010/main" val="1802040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c1/Desktop/KCL%20LOGO%20WOB.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file://localhost/Users/mac1/Desktop/KCL_box_red_485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K Cover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5DBA87-7AB9-4144-A17F-43A9C30380F1}"/>
              </a:ext>
            </a:extLst>
          </p:cNvPr>
          <p:cNvGrpSpPr/>
          <p:nvPr userDrawn="1"/>
        </p:nvGrpSpPr>
        <p:grpSpPr>
          <a:xfrm>
            <a:off x="2756303" y="869792"/>
            <a:ext cx="6721435" cy="5118415"/>
            <a:chOff x="1211282" y="869792"/>
            <a:chExt cx="6721435" cy="5118415"/>
          </a:xfrm>
        </p:grpSpPr>
        <p:sp>
          <p:nvSpPr>
            <p:cNvPr id="4" name="Rectangle 3">
              <a:extLst>
                <a:ext uri="{FF2B5EF4-FFF2-40B4-BE49-F238E27FC236}">
                  <a16:creationId xmlns:a16="http://schemas.microsoft.com/office/drawing/2014/main" id="{7ECAA9C9-0BE4-5F43-B408-44CF4ECDD428}"/>
                </a:ext>
              </a:extLst>
            </p:cNvPr>
            <p:cNvSpPr/>
            <p:nvPr userDrawn="1"/>
          </p:nvSpPr>
          <p:spPr>
            <a:xfrm>
              <a:off x="1211282" y="869792"/>
              <a:ext cx="6721435" cy="5118415"/>
            </a:xfrm>
            <a:prstGeom prst="rect">
              <a:avLst/>
            </a:prstGeom>
            <a:solidFill>
              <a:srgbClr val="E223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KCL-LOGO-INTERNATIONAL.png">
              <a:extLst>
                <a:ext uri="{FF2B5EF4-FFF2-40B4-BE49-F238E27FC236}">
                  <a16:creationId xmlns:a16="http://schemas.microsoft.com/office/drawing/2014/main" id="{B036F538-478A-B641-903C-F7985F6DF1D7}"/>
                </a:ext>
              </a:extLst>
            </p:cNvPr>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024655" y="1671090"/>
              <a:ext cx="5127602" cy="3554053"/>
            </a:xfrm>
            <a:prstGeom prst="rect">
              <a:avLst/>
            </a:prstGeom>
          </p:spPr>
        </p:pic>
      </p:grpSp>
    </p:spTree>
    <p:extLst>
      <p:ext uri="{BB962C8B-B14F-4D97-AF65-F5344CB8AC3E}">
        <p14:creationId xmlns:p14="http://schemas.microsoft.com/office/powerpoint/2010/main" val="851481147"/>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guide id="2" pos="38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x1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3" y="1088723"/>
            <a:ext cx="11280263" cy="46805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a:t>
            </a:r>
            <a:endParaRPr lang="en-US" dirty="0"/>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Title 8"/>
          <p:cNvSpPr>
            <a:spLocks noGrp="1"/>
          </p:cNvSpPr>
          <p:nvPr>
            <p:ph type="title"/>
          </p:nvPr>
        </p:nvSpPr>
        <p:spPr/>
        <p:txBody>
          <a:bodyPr/>
          <a:lstStyle>
            <a:lvl1pPr>
              <a:defRPr b="1" i="0">
                <a:latin typeface="Kings Caslon Text" panose="02000503000000020003" pitchFamily="2" charset="77"/>
              </a:defRPr>
            </a:lvl1pPr>
          </a:lstStyle>
          <a:p>
            <a:r>
              <a:rPr lang="en-GB" dirty="0"/>
              <a:t>Click to edit Master title style</a:t>
            </a:r>
            <a:endParaRPr lang="en-US" dirty="0"/>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1591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x 6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5" y="1088720"/>
            <a:ext cx="3615497"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7" name="Picture Placeholder 2"/>
          <p:cNvSpPr>
            <a:spLocks noGrp="1"/>
          </p:cNvSpPr>
          <p:nvPr>
            <p:ph type="pic" idx="13"/>
          </p:nvPr>
        </p:nvSpPr>
        <p:spPr>
          <a:xfrm>
            <a:off x="482065" y="3519000"/>
            <a:ext cx="3615497"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8146827" y="1088720"/>
            <a:ext cx="3618554"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8146827" y="3519000"/>
            <a:ext cx="3618554"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dirty="0"/>
          </a:p>
        </p:txBody>
      </p:sp>
      <p:sp>
        <p:nvSpPr>
          <p:cNvPr id="24" name="Picture Placeholder 2"/>
          <p:cNvSpPr>
            <a:spLocks noGrp="1"/>
          </p:cNvSpPr>
          <p:nvPr>
            <p:ph type="pic" idx="16"/>
          </p:nvPr>
        </p:nvSpPr>
        <p:spPr>
          <a:xfrm>
            <a:off x="4314446" y="1088720"/>
            <a:ext cx="3618554"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5" name="Picture Placeholder 2"/>
          <p:cNvSpPr>
            <a:spLocks noGrp="1"/>
          </p:cNvSpPr>
          <p:nvPr>
            <p:ph type="pic" idx="17"/>
          </p:nvPr>
        </p:nvSpPr>
        <p:spPr>
          <a:xfrm>
            <a:off x="4314446" y="3519000"/>
            <a:ext cx="3618554"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cxnSp>
        <p:nvCxnSpPr>
          <p:cNvPr id="20" name="Straight Connector 19"/>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0218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x 4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4" y="1088720"/>
            <a:ext cx="5519616"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7" name="Picture Placeholder 2"/>
          <p:cNvSpPr>
            <a:spLocks noGrp="1"/>
          </p:cNvSpPr>
          <p:nvPr>
            <p:ph type="pic" idx="13"/>
          </p:nvPr>
        </p:nvSpPr>
        <p:spPr>
          <a:xfrm>
            <a:off x="482064" y="3519000"/>
            <a:ext cx="5519616"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6242709" y="1088720"/>
            <a:ext cx="5522672"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6242709" y="3519000"/>
            <a:ext cx="5522672"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a:p>
        </p:txBody>
      </p:sp>
      <p:cxnSp>
        <p:nvCxnSpPr>
          <p:cNvPr id="14" name="Straight Connector 13"/>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905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bullets and image - al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2063"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Picture Placeholder 8"/>
          <p:cNvSpPr>
            <a:spLocks noGrp="1"/>
          </p:cNvSpPr>
          <p:nvPr>
            <p:ph type="pic" sz="quarter" idx="13"/>
          </p:nvPr>
        </p:nvSpPr>
        <p:spPr>
          <a:xfrm>
            <a:off x="6367144" y="1089025"/>
            <a:ext cx="5395183"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7360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s bullets and image - al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63225"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Picture Placeholder 8"/>
          <p:cNvSpPr>
            <a:spLocks noGrp="1"/>
          </p:cNvSpPr>
          <p:nvPr>
            <p:ph type="pic" sz="quarter" idx="13"/>
          </p:nvPr>
        </p:nvSpPr>
        <p:spPr>
          <a:xfrm>
            <a:off x="482065" y="1089025"/>
            <a:ext cx="5395183"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491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s - text/bullets and image - al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2063"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1" name="Picture Placeholder 10"/>
          <p:cNvSpPr>
            <a:spLocks noGrp="1"/>
          </p:cNvSpPr>
          <p:nvPr>
            <p:ph type="pic" sz="quarter" idx="13"/>
          </p:nvPr>
        </p:nvSpPr>
        <p:spPr>
          <a:xfrm>
            <a:off x="6362890" y="1089025"/>
            <a:ext cx="5399435"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2119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 text/bullets and image - al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63225"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1" name="Picture Placeholder 10"/>
          <p:cNvSpPr>
            <a:spLocks noGrp="1"/>
          </p:cNvSpPr>
          <p:nvPr>
            <p:ph type="pic" sz="quarter" idx="13"/>
          </p:nvPr>
        </p:nvSpPr>
        <p:spPr>
          <a:xfrm>
            <a:off x="482063" y="1088356"/>
            <a:ext cx="5399435"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1412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End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3420000"/>
            <a:ext cx="11280263" cy="2520000"/>
          </a:xfrm>
        </p:spPr>
        <p:txBody>
          <a:bodyPr anchor="b" anchorCtr="0">
            <a:normAutofit/>
          </a:bodyPr>
          <a:lstStyle>
            <a:lvl1pPr>
              <a:defRPr sz="1600">
                <a:solidFill>
                  <a:srgbClr val="FFFFFF"/>
                </a:solidFill>
                <a:latin typeface="+mn-lt"/>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6121400"/>
            <a:ext cx="11280263" cy="360000"/>
          </a:xfrm>
        </p:spPr>
        <p:txBody>
          <a:bodyPr anchor="b" anchorCtr="0">
            <a:normAutofit/>
          </a:bodyPr>
          <a:lstStyle>
            <a:lvl1pPr marL="0" indent="0" algn="l">
              <a:buNone/>
              <a:defRPr sz="120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7" name="Group 6"/>
          <p:cNvGrpSpPr>
            <a:grpSpLocks noChangeAspect="1"/>
          </p:cNvGrpSpPr>
          <p:nvPr userDrawn="1"/>
        </p:nvGrpSpPr>
        <p:grpSpPr>
          <a:xfrm>
            <a:off x="10534388" y="0"/>
            <a:ext cx="1710000" cy="1303021"/>
            <a:chOff x="7949775" y="1"/>
            <a:chExt cx="1194225" cy="910000"/>
          </a:xfrm>
        </p:grpSpPr>
        <p:sp>
          <p:nvSpPr>
            <p:cNvPr id="8" name="Rectangle 7"/>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KCL-LOGO-UK-1.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7027828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 oran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997818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vider - lime gree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6140919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vider - te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3265612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vider - sea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36508156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Kings Caslon Text" panose="02000503000000020003" pitchFamily="2" charset="77"/>
              </a:defRPr>
            </a:lvl1pPr>
          </a:lstStyle>
          <a:p>
            <a:r>
              <a:rPr lang="en-GB" dirty="0"/>
              <a:t>Click to edit Master title style</a:t>
            </a:r>
            <a:endParaRPr lang="en-US" dirty="0"/>
          </a:p>
        </p:txBody>
      </p:sp>
      <p:sp>
        <p:nvSpPr>
          <p:cNvPr id="3" name="Content Placeholder 2"/>
          <p:cNvSpPr>
            <a:spLocks noGrp="1"/>
          </p:cNvSpPr>
          <p:nvPr>
            <p:ph idx="1"/>
          </p:nvPr>
        </p:nvSpPr>
        <p:spPr/>
        <p:txBody>
          <a:bodyPr>
            <a:normAutofit/>
          </a:bodyPr>
          <a:lstStyle>
            <a:lvl1pPr marL="0" indent="0">
              <a:lnSpc>
                <a:spcPct val="120000"/>
              </a:lnSpc>
              <a:spcBef>
                <a:spcPts val="0"/>
              </a:spcBef>
              <a:buNone/>
              <a:defRPr sz="2000" b="1">
                <a:solidFill>
                  <a:srgbClr val="0A2D50"/>
                </a:solidFill>
                <a:latin typeface="Kings Caslon Text" panose="02000503000000020003" pitchFamily="2" charset="77"/>
                <a:cs typeface="Kings Caslon Text" panose="02000503000000020003" pitchFamily="2" charset="77"/>
              </a:defRPr>
            </a:lvl1pPr>
            <a:lvl2pPr marL="0" indent="0">
              <a:lnSpc>
                <a:spcPct val="120000"/>
              </a:lnSpc>
              <a:spcBef>
                <a:spcPts val="0"/>
              </a:spcBef>
              <a:buNone/>
              <a:defRPr sz="2000" b="0" i="0">
                <a:latin typeface="Kings Caslon Text" panose="02000503000000020003" pitchFamily="2" charset="77"/>
                <a:cs typeface="Kings Caslon Text" panose="02000503000000020003" pitchFamily="2" charset="77"/>
              </a:defRPr>
            </a:lvl2pPr>
            <a:lvl3pPr marL="269875" indent="-269875">
              <a:lnSpc>
                <a:spcPct val="120000"/>
              </a:lnSpc>
              <a:spcBef>
                <a:spcPts val="0"/>
              </a:spcBef>
              <a:defRPr sz="2000" b="0" i="0">
                <a:latin typeface="Kings Caslon Text" panose="02000503000000020003" pitchFamily="2" charset="77"/>
                <a:cs typeface="Kings Caslon Text" panose="02000503000000020003" pitchFamily="2" charset="77"/>
              </a:defRPr>
            </a:lvl3pPr>
            <a:lvl4pPr marL="539750" indent="-269875">
              <a:lnSpc>
                <a:spcPct val="120000"/>
              </a:lnSpc>
              <a:spcBef>
                <a:spcPts val="0"/>
              </a:spcBef>
              <a:defRPr sz="2000" b="0" i="0">
                <a:latin typeface="Kings Caslon Text" panose="02000503000000020003" pitchFamily="2" charset="77"/>
                <a:cs typeface="Kings Caslon Text" panose="02000503000000020003" pitchFamily="2" charset="77"/>
              </a:defRPr>
            </a:lvl4pPr>
            <a:lvl5pPr marL="809625" indent="-269875">
              <a:lnSpc>
                <a:spcPct val="120000"/>
              </a:lnSpc>
              <a:spcBef>
                <a:spcPts val="0"/>
              </a:spcBef>
              <a:defRPr sz="2000" b="0" i="0">
                <a:latin typeface="Kings Caslon Text" panose="02000503000000020003" pitchFamily="2" charset="77"/>
                <a:cs typeface="Kings Caslon Text" panose="02000503000000020003" pitchFamily="2"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sz="1000">
                <a:latin typeface="Georgia"/>
                <a:cs typeface="Georgia"/>
              </a:defRPr>
            </a:lvl1pPr>
          </a:lstStyle>
          <a:p>
            <a:fld id="{46D46D31-4F81-C84C-9C9E-CC304FB2B6EB}" type="datetimeFigureOut">
              <a:rPr lang="en-US" smtClean="0"/>
              <a:pPr/>
              <a:t>7/18/19</a:t>
            </a:fld>
            <a:endParaRPr lang="en-US" dirty="0"/>
          </a:p>
        </p:txBody>
      </p:sp>
      <p:sp>
        <p:nvSpPr>
          <p:cNvPr id="5" name="Footer Placeholder 4"/>
          <p:cNvSpPr>
            <a:spLocks noGrp="1"/>
          </p:cNvSpPr>
          <p:nvPr>
            <p:ph type="ftr" sz="quarter" idx="11"/>
          </p:nvPr>
        </p:nvSpPr>
        <p:spPr/>
        <p:txBody>
          <a:bodyPr/>
          <a:lstStyle>
            <a:lvl1pPr>
              <a:defRPr sz="1000">
                <a:latin typeface="Georgia"/>
                <a:cs typeface="Georgia"/>
              </a:defRPr>
            </a:lvl1pPr>
          </a:lstStyle>
          <a:p>
            <a:endParaRPr lang="en-US" dirty="0"/>
          </a:p>
        </p:txBody>
      </p:sp>
      <p:sp>
        <p:nvSpPr>
          <p:cNvPr id="6" name="Slide Number Placeholder 5"/>
          <p:cNvSpPr>
            <a:spLocks noGrp="1"/>
          </p:cNvSpPr>
          <p:nvPr>
            <p:ph type="sldNum" sz="quarter" idx="12"/>
          </p:nvPr>
        </p:nvSpPr>
        <p:spPr>
          <a:xfrm>
            <a:off x="10798200" y="6498000"/>
            <a:ext cx="964125" cy="360000"/>
          </a:xfrm>
        </p:spPr>
        <p:txBody>
          <a:bodyPr/>
          <a:lstStyle>
            <a:lvl1pPr>
              <a:defRPr sz="1000">
                <a:latin typeface="Georgia"/>
                <a:cs typeface="Georgia"/>
              </a:defRPr>
            </a:lvl1pPr>
          </a:lstStyle>
          <a:p>
            <a:fld id="{8A04D54F-FA85-F344-8424-FB00D2AE8D01}" type="slidenum">
              <a:rPr lang="en-US" smtClean="0"/>
              <a:pPr/>
              <a:t>‹#›</a:t>
            </a:fld>
            <a:endParaRPr lang="en-US"/>
          </a:p>
        </p:txBody>
      </p:sp>
      <p:cxnSp>
        <p:nvCxnSpPr>
          <p:cNvPr id="7" name="Straight Connector 6"/>
          <p:cNvCxnSpPr/>
          <p:nvPr/>
        </p:nvCxnSpPr>
        <p:spPr>
          <a:xfrm>
            <a:off x="482063" y="909220"/>
            <a:ext cx="11280263" cy="0"/>
          </a:xfrm>
          <a:prstGeom prst="line">
            <a:avLst/>
          </a:prstGeom>
          <a:ln w="12700">
            <a:solidFill>
              <a:srgbClr val="C2B6AB"/>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3104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Kings Caslon Text" panose="02000503000000020003" pitchFamily="2" charset="77"/>
              </a:defRPr>
            </a:lvl1pPr>
          </a:lstStyle>
          <a:p>
            <a:r>
              <a:rPr lang="en-GB" dirty="0"/>
              <a:t>Click to edit Master title style</a:t>
            </a:r>
            <a:endParaRPr lang="en-US" dirty="0"/>
          </a:p>
        </p:txBody>
      </p:sp>
      <p:sp>
        <p:nvSpPr>
          <p:cNvPr id="3" name="Content Placeholder 2"/>
          <p:cNvSpPr>
            <a:spLocks noGrp="1"/>
          </p:cNvSpPr>
          <p:nvPr>
            <p:ph idx="1"/>
          </p:nvPr>
        </p:nvSpPr>
        <p:spPr/>
        <p:txBody>
          <a:bodyPr>
            <a:normAutofit/>
          </a:bodyPr>
          <a:lstStyle>
            <a:lvl1pPr marL="269875" indent="-269875">
              <a:lnSpc>
                <a:spcPct val="120000"/>
              </a:lnSpc>
              <a:spcBef>
                <a:spcPts val="0"/>
              </a:spcBef>
              <a:defRPr sz="2000">
                <a:latin typeface="+mn-lt"/>
                <a:cs typeface="KingsBureauGrot FiveOne" panose="02000506040000020004" pitchFamily="2" charset="0"/>
              </a:defRPr>
            </a:lvl1pPr>
            <a:lvl2pPr marL="539750" indent="-269875">
              <a:lnSpc>
                <a:spcPct val="120000"/>
              </a:lnSpc>
              <a:spcBef>
                <a:spcPts val="0"/>
              </a:spcBef>
              <a:defRPr sz="2000">
                <a:latin typeface="+mn-lt"/>
                <a:cs typeface="KingsBureauGrot FiveOne" panose="02000506040000020004" pitchFamily="2" charset="0"/>
              </a:defRPr>
            </a:lvl2pPr>
            <a:lvl3pPr marL="809625" indent="-269875">
              <a:lnSpc>
                <a:spcPct val="120000"/>
              </a:lnSpc>
              <a:spcBef>
                <a:spcPts val="0"/>
              </a:spcBef>
              <a:defRPr sz="2000">
                <a:latin typeface="+mn-lt"/>
                <a:cs typeface="KingsBureauGrot FiveOne" panose="02000506040000020004" pitchFamily="2" charset="0"/>
              </a:defRPr>
            </a:lvl3pPr>
            <a:lvl4pPr marL="1079500" indent="-269875">
              <a:lnSpc>
                <a:spcPct val="120000"/>
              </a:lnSpc>
              <a:spcBef>
                <a:spcPts val="0"/>
              </a:spcBef>
              <a:defRPr sz="2000">
                <a:latin typeface="+mn-lt"/>
                <a:cs typeface="KingsBureauGrot FiveOne" panose="02000506040000020004" pitchFamily="2" charset="0"/>
              </a:defRPr>
            </a:lvl4pPr>
            <a:lvl5pPr marL="1341438" indent="-261938">
              <a:lnSpc>
                <a:spcPct val="120000"/>
              </a:lnSpc>
              <a:spcBef>
                <a:spcPts val="0"/>
              </a:spcBef>
              <a:defRPr sz="2000">
                <a:latin typeface="+mn-lt"/>
                <a:cs typeface="KingsBureauGrot FiveOne" panose="02000506040000020004"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sz="1000">
                <a:latin typeface="Georgia"/>
                <a:cs typeface="Georgia"/>
              </a:defRPr>
            </a:lvl1pPr>
          </a:lstStyle>
          <a:p>
            <a:fld id="{46D46D31-4F81-C84C-9C9E-CC304FB2B6EB}" type="datetimeFigureOut">
              <a:rPr lang="en-US" smtClean="0"/>
              <a:pPr/>
              <a:t>7/18/19</a:t>
            </a:fld>
            <a:endParaRPr lang="en-US" dirty="0"/>
          </a:p>
        </p:txBody>
      </p:sp>
      <p:sp>
        <p:nvSpPr>
          <p:cNvPr id="5" name="Footer Placeholder 4"/>
          <p:cNvSpPr>
            <a:spLocks noGrp="1"/>
          </p:cNvSpPr>
          <p:nvPr>
            <p:ph type="ftr" sz="quarter" idx="11"/>
          </p:nvPr>
        </p:nvSpPr>
        <p:spPr/>
        <p:txBody>
          <a:bodyPr/>
          <a:lstStyle>
            <a:lvl1pPr>
              <a:defRPr sz="1000">
                <a:latin typeface="Georgia"/>
                <a:cs typeface="Georgia"/>
              </a:defRPr>
            </a:lvl1pPr>
          </a:lstStyle>
          <a:p>
            <a:endParaRPr lang="en-US"/>
          </a:p>
        </p:txBody>
      </p:sp>
      <p:sp>
        <p:nvSpPr>
          <p:cNvPr id="6" name="Slide Number Placeholder 5"/>
          <p:cNvSpPr>
            <a:spLocks noGrp="1"/>
          </p:cNvSpPr>
          <p:nvPr>
            <p:ph type="sldNum" sz="quarter" idx="12"/>
          </p:nvPr>
        </p:nvSpPr>
        <p:spPr>
          <a:xfrm>
            <a:off x="10798200" y="6498000"/>
            <a:ext cx="964125" cy="360000"/>
          </a:xfrm>
        </p:spPr>
        <p:txBody>
          <a:bodyPr/>
          <a:lstStyle>
            <a:lvl1pPr>
              <a:defRPr sz="1000">
                <a:latin typeface="Georgia"/>
                <a:cs typeface="Georgia"/>
              </a:defRPr>
            </a:lvl1pPr>
          </a:lstStyle>
          <a:p>
            <a:fld id="{8A04D54F-FA85-F344-8424-FB00D2AE8D01}" type="slidenum">
              <a:rPr lang="en-US" smtClean="0"/>
              <a:pPr/>
              <a:t>‹#›</a:t>
            </a:fld>
            <a:endParaRPr lang="en-US"/>
          </a:p>
        </p:txBody>
      </p:sp>
      <p:cxnSp>
        <p:nvCxnSpPr>
          <p:cNvPr id="11" name="Straight Connector 10"/>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2708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lumns - 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Kings Caslon Text" panose="02000503000000020003" pitchFamily="2"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482063" y="1088721"/>
            <a:ext cx="5399100" cy="4860560"/>
          </a:xfrm>
        </p:spPr>
        <p:txBody>
          <a:bodyPr>
            <a:normAutofit/>
          </a:bodyPr>
          <a:lstStyle>
            <a:lvl1pPr marL="0" indent="0">
              <a:buNone/>
              <a:defRPr sz="2000" b="1">
                <a:solidFill>
                  <a:srgbClr val="0A2D50"/>
                </a:solidFill>
                <a:latin typeface="Kings Caslon Text" panose="02000503000000020003" pitchFamily="2" charset="77"/>
                <a:cs typeface="Kings Caslon Text" panose="02000503000000020003" pitchFamily="2" charset="77"/>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363225" y="1088721"/>
            <a:ext cx="5399100" cy="4860560"/>
          </a:xfrm>
        </p:spPr>
        <p:txBody>
          <a:bodyPr>
            <a:normAutofit/>
          </a:bodyPr>
          <a:lstStyle>
            <a:lvl1pPr marL="0" indent="0">
              <a:buNone/>
              <a:defRPr sz="2000" b="1">
                <a:solidFill>
                  <a:srgbClr val="0A2D50"/>
                </a:solidFill>
                <a:latin typeface="Kings Caslon Text" panose="02000503000000020003" pitchFamily="2" charset="77"/>
                <a:cs typeface="Kings Caslon Text" panose="02000503000000020003" pitchFamily="2" charset="77"/>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0412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s - 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82063"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3225"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cxnSp>
        <p:nvCxnSpPr>
          <p:cNvPr id="11" name="Straight Connector 10"/>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8975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3" y="180000"/>
            <a:ext cx="11280263" cy="720000"/>
          </a:xfrm>
          <a:prstGeom prst="rect">
            <a:avLst/>
          </a:prstGeom>
        </p:spPr>
        <p:txBody>
          <a:bodyPr vert="horz" lIns="0" tIns="0" rIns="0" bIns="0" rtlCol="0" anchor="t" anchorCtr="0">
            <a:normAutofit/>
          </a:bodyPr>
          <a:lstStyle/>
          <a:p>
            <a:r>
              <a:rPr lang="en-GB"/>
              <a:t>Click to edit Master title style</a:t>
            </a:r>
            <a:endParaRPr lang="en-US" dirty="0"/>
          </a:p>
        </p:txBody>
      </p:sp>
      <p:sp>
        <p:nvSpPr>
          <p:cNvPr id="3" name="Text Placeholder 2"/>
          <p:cNvSpPr>
            <a:spLocks noGrp="1"/>
          </p:cNvSpPr>
          <p:nvPr>
            <p:ph type="body" idx="1"/>
          </p:nvPr>
        </p:nvSpPr>
        <p:spPr>
          <a:xfrm>
            <a:off x="482063" y="1089220"/>
            <a:ext cx="11280263" cy="48564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82063" y="6498000"/>
            <a:ext cx="964125" cy="360000"/>
          </a:xfrm>
          <a:prstGeom prst="rect">
            <a:avLst/>
          </a:prstGeom>
        </p:spPr>
        <p:txBody>
          <a:bodyPr vert="horz" lIns="0" tIns="0" rIns="0" bIns="0" rtlCol="0" anchor="t" anchorCtr="0"/>
          <a:lstStyle>
            <a:lvl1pPr algn="l">
              <a:defRPr sz="1000">
                <a:solidFill>
                  <a:schemeClr val="tx2"/>
                </a:solidFill>
                <a:latin typeface="Georgia"/>
                <a:cs typeface="Georgia"/>
              </a:defRPr>
            </a:lvl1pPr>
          </a:lstStyle>
          <a:p>
            <a:fld id="{46D46D31-4F81-C84C-9C9E-CC304FB2B6EB}" type="datetimeFigureOut">
              <a:rPr lang="en-US" smtClean="0"/>
              <a:pPr/>
              <a:t>7/18/19</a:t>
            </a:fld>
            <a:endParaRPr lang="en-US" dirty="0"/>
          </a:p>
        </p:txBody>
      </p:sp>
      <p:sp>
        <p:nvSpPr>
          <p:cNvPr id="5" name="Footer Placeholder 4"/>
          <p:cNvSpPr>
            <a:spLocks noGrp="1"/>
          </p:cNvSpPr>
          <p:nvPr>
            <p:ph type="ftr" sz="quarter" idx="3"/>
          </p:nvPr>
        </p:nvSpPr>
        <p:spPr>
          <a:xfrm>
            <a:off x="1446188" y="6498000"/>
            <a:ext cx="9352013" cy="360000"/>
          </a:xfrm>
          <a:prstGeom prst="rect">
            <a:avLst/>
          </a:prstGeom>
        </p:spPr>
        <p:txBody>
          <a:bodyPr vert="horz" lIns="0" tIns="0" rIns="0" bIns="0" rtlCol="0" anchor="t" anchorCtr="0"/>
          <a:lstStyle>
            <a:lvl1pPr algn="l">
              <a:defRPr sz="1000">
                <a:solidFill>
                  <a:schemeClr val="tx2"/>
                </a:solidFill>
                <a:latin typeface="Georgia"/>
                <a:cs typeface="Georgia"/>
              </a:defRPr>
            </a:lvl1pPr>
          </a:lstStyle>
          <a:p>
            <a:endParaRPr lang="en-US" dirty="0"/>
          </a:p>
        </p:txBody>
      </p:sp>
      <p:sp>
        <p:nvSpPr>
          <p:cNvPr id="6" name="Slide Number Placeholder 5"/>
          <p:cNvSpPr>
            <a:spLocks noGrp="1"/>
          </p:cNvSpPr>
          <p:nvPr>
            <p:ph type="sldNum" sz="quarter" idx="4"/>
          </p:nvPr>
        </p:nvSpPr>
        <p:spPr>
          <a:xfrm>
            <a:off x="10798200" y="6498000"/>
            <a:ext cx="964125" cy="360000"/>
          </a:xfrm>
          <a:prstGeom prst="rect">
            <a:avLst/>
          </a:prstGeom>
        </p:spPr>
        <p:txBody>
          <a:bodyPr vert="horz" lIns="91440" tIns="0" rIns="0" bIns="0" rtlCol="0" anchor="t" anchorCtr="0"/>
          <a:lstStyle>
            <a:lvl1pPr algn="r">
              <a:defRPr sz="1000">
                <a:solidFill>
                  <a:schemeClr val="tx2"/>
                </a:solidFill>
                <a:latin typeface="Georgia"/>
                <a:cs typeface="Georgia"/>
              </a:defRPr>
            </a:lvl1pPr>
          </a:lstStyle>
          <a:p>
            <a:fld id="{8A04D54F-FA85-F344-8424-FB00D2AE8D01}" type="slidenum">
              <a:rPr lang="en-US" smtClean="0"/>
              <a:pPr/>
              <a:t>‹#›</a:t>
            </a:fld>
            <a:endParaRPr lang="en-US" dirty="0"/>
          </a:p>
        </p:txBody>
      </p:sp>
    </p:spTree>
    <p:extLst>
      <p:ext uri="{BB962C8B-B14F-4D97-AF65-F5344CB8AC3E}">
        <p14:creationId xmlns:p14="http://schemas.microsoft.com/office/powerpoint/2010/main" val="2760339100"/>
      </p:ext>
    </p:extLst>
  </p:cSld>
  <p:clrMap bg1="lt1" tx1="dk1" bg2="lt2" tx2="dk2" accent1="accent1" accent2="accent2" accent3="accent3" accent4="accent4" accent5="accent5" accent6="accent6" hlink="hlink" folHlink="folHlink"/>
  <p:sldLayoutIdLst>
    <p:sldLayoutId id="2147483686" r:id="rId1"/>
    <p:sldLayoutId id="2147483693" r:id="rId2"/>
    <p:sldLayoutId id="2147483694" r:id="rId3"/>
    <p:sldLayoutId id="2147483695" r:id="rId4"/>
    <p:sldLayoutId id="2147483707"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8" r:id="rId17"/>
  </p:sldLayoutIdLst>
  <p:transition>
    <p:fade/>
  </p:transition>
  <p:txStyles>
    <p:titleStyle>
      <a:lvl1pPr algn="l" defTabSz="457200" rtl="0" eaLnBrk="1" latinLnBrk="0" hangingPunct="1">
        <a:spcBef>
          <a:spcPct val="0"/>
        </a:spcBef>
        <a:buNone/>
        <a:defRPr sz="3200" b="1" i="0" kern="1200">
          <a:solidFill>
            <a:srgbClr val="0A2D50"/>
          </a:solidFill>
          <a:latin typeface="Kings Caslon Text" panose="02000503000000020003" pitchFamily="2" charset="77"/>
          <a:ea typeface="+mj-ea"/>
          <a:cs typeface="Kings Caslon Text" panose="02000503000000020003" pitchFamily="2" charset="77"/>
        </a:defRPr>
      </a:lvl1pPr>
    </p:titleStyle>
    <p:bodyStyle>
      <a:lvl1pPr marL="26987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Kings Caslon Text" panose="02000503000000020003" pitchFamily="2" charset="77"/>
          <a:ea typeface="+mn-ea"/>
          <a:cs typeface="Kings Caslon Text" panose="02000503000000020003" pitchFamily="2" charset="77"/>
        </a:defRPr>
      </a:lvl1pPr>
      <a:lvl2pPr marL="53975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Kings Caslon Text" panose="02000503000000020003" pitchFamily="2" charset="77"/>
          <a:ea typeface="+mn-ea"/>
          <a:cs typeface="Kings Caslon Text" panose="02000503000000020003" pitchFamily="2" charset="77"/>
        </a:defRPr>
      </a:lvl2pPr>
      <a:lvl3pPr marL="80962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Kings Caslon Text" panose="02000503000000020003" pitchFamily="2" charset="77"/>
          <a:ea typeface="+mn-ea"/>
          <a:cs typeface="Kings Caslon Text" panose="02000503000000020003" pitchFamily="2" charset="77"/>
        </a:defRPr>
      </a:lvl3pPr>
      <a:lvl4pPr marL="107950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Kings Caslon Text" panose="02000503000000020003" pitchFamily="2" charset="77"/>
          <a:ea typeface="+mn-ea"/>
          <a:cs typeface="Kings Caslon Text" panose="02000503000000020003" pitchFamily="2" charset="77"/>
        </a:defRPr>
      </a:lvl4pPr>
      <a:lvl5pPr marL="1341438" indent="-261938" algn="l" defTabSz="457200" rtl="0" eaLnBrk="1" latinLnBrk="0" hangingPunct="1">
        <a:lnSpc>
          <a:spcPct val="120000"/>
        </a:lnSpc>
        <a:spcBef>
          <a:spcPts val="0"/>
        </a:spcBef>
        <a:buClr>
          <a:srgbClr val="0A2D50"/>
        </a:buClr>
        <a:buFont typeface="Arial"/>
        <a:buChar char="•"/>
        <a:defRPr sz="2000" kern="1200">
          <a:solidFill>
            <a:schemeClr val="tx1"/>
          </a:solidFill>
          <a:latin typeface="Kings Caslon Text" panose="02000503000000020003" pitchFamily="2" charset="77"/>
          <a:ea typeface="+mn-ea"/>
          <a:cs typeface="Kings Caslon Text" panose="02000503000000020003" pitchFamily="2" charset="77"/>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file://localhost/Users/mac1/Desktop/KCL_box_red_485_rgb.p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804.04241" TargetMode="External"/><Relationship Id="rId2" Type="http://schemas.openxmlformats.org/officeDocument/2006/relationships/hyperlink" Target="https://arxiv.org/abs/1710.09829" TargetMode="External"/><Relationship Id="rId1" Type="http://schemas.openxmlformats.org/officeDocument/2006/relationships/slideLayout" Target="../slideLayouts/slideLayout9.xml"/><Relationship Id="rId4" Type="http://schemas.openxmlformats.org/officeDocument/2006/relationships/hyperlink" Target="https://medium.com/ai%C2%B3-theory-practice-business/understanding-hintons-capsule-networks-part-i-intuition-b4b559d1159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D7DC">
            <a:alpha val="50000"/>
          </a:srgbClr>
        </a:solidFill>
        <a:effectLst/>
      </p:bgPr>
    </p:bg>
    <p:spTree>
      <p:nvGrpSpPr>
        <p:cNvPr id="1" name=""/>
        <p:cNvGrpSpPr/>
        <p:nvPr/>
      </p:nvGrpSpPr>
      <p:grpSpPr>
        <a:xfrm>
          <a:off x="0" y="0"/>
          <a:ext cx="0" cy="0"/>
          <a:chOff x="0" y="0"/>
          <a:chExt cx="0" cy="0"/>
        </a:xfrm>
      </p:grpSpPr>
      <p:pic>
        <p:nvPicPr>
          <p:cNvPr id="15" name="_DSC1517.jpg">
            <a:extLst>
              <a:ext uri="{FF2B5EF4-FFF2-40B4-BE49-F238E27FC236}">
                <a16:creationId xmlns:a16="http://schemas.microsoft.com/office/drawing/2014/main" id="{6F93A230-7676-1F4E-9F86-F0707BB3B674}"/>
              </a:ext>
            </a:extLst>
          </p:cNvPr>
          <p:cNvPicPr>
            <a:picLocks noChangeAspect="1"/>
          </p:cNvPicPr>
          <p:nvPr/>
        </p:nvPicPr>
        <p:blipFill rotWithShape="1">
          <a:blip r:embed="rId2"/>
          <a:srcRect t="7091" b="8979"/>
          <a:stretch/>
        </p:blipFill>
        <p:spPr>
          <a:xfrm>
            <a:off x="0" y="0"/>
            <a:ext cx="12244387" cy="6858000"/>
          </a:xfrm>
          <a:prstGeom prst="rect">
            <a:avLst/>
          </a:prstGeom>
        </p:spPr>
      </p:pic>
      <p:grpSp>
        <p:nvGrpSpPr>
          <p:cNvPr id="8" name="Group 7">
            <a:extLst>
              <a:ext uri="{FF2B5EF4-FFF2-40B4-BE49-F238E27FC236}">
                <a16:creationId xmlns:a16="http://schemas.microsoft.com/office/drawing/2014/main" id="{49CDD194-1527-4B40-A500-9A31309D7B23}"/>
              </a:ext>
            </a:extLst>
          </p:cNvPr>
          <p:cNvGrpSpPr>
            <a:grpSpLocks noChangeAspect="1"/>
          </p:cNvGrpSpPr>
          <p:nvPr/>
        </p:nvGrpSpPr>
        <p:grpSpPr>
          <a:xfrm>
            <a:off x="10534388" y="0"/>
            <a:ext cx="1710000" cy="1303021"/>
            <a:chOff x="7949775" y="1"/>
            <a:chExt cx="1194225" cy="910000"/>
          </a:xfrm>
        </p:grpSpPr>
        <p:sp>
          <p:nvSpPr>
            <p:cNvPr id="9" name="Rectangle 8">
              <a:extLst>
                <a:ext uri="{FF2B5EF4-FFF2-40B4-BE49-F238E27FC236}">
                  <a16:creationId xmlns:a16="http://schemas.microsoft.com/office/drawing/2014/main" id="{BB2ACF25-581A-8F4C-9474-7A61DC85B1E4}"/>
                </a:ext>
              </a:extLst>
            </p:cNvPr>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KCL-LOGO-UK-1.png">
              <a:extLst>
                <a:ext uri="{FF2B5EF4-FFF2-40B4-BE49-F238E27FC236}">
                  <a16:creationId xmlns:a16="http://schemas.microsoft.com/office/drawing/2014/main" id="{1ABDF81F-3A71-C940-A37C-C208BB932C30}"/>
                </a:ext>
              </a:extLst>
            </p:cNvPr>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
        <p:nvSpPr>
          <p:cNvPr id="12" name="Rectangle 11">
            <a:extLst>
              <a:ext uri="{FF2B5EF4-FFF2-40B4-BE49-F238E27FC236}">
                <a16:creationId xmlns:a16="http://schemas.microsoft.com/office/drawing/2014/main" id="{97536864-A815-5E44-898D-E8C2CDDC46D0}"/>
              </a:ext>
            </a:extLst>
          </p:cNvPr>
          <p:cNvSpPr/>
          <p:nvPr/>
        </p:nvSpPr>
        <p:spPr>
          <a:xfrm>
            <a:off x="0" y="3460750"/>
            <a:ext cx="12244388" cy="3397250"/>
          </a:xfrm>
          <a:prstGeom prst="rect">
            <a:avLst/>
          </a:prstGeom>
          <a:gradFill flip="none" rotWithShape="1">
            <a:gsLst>
              <a:gs pos="0">
                <a:schemeClr val="tx1">
                  <a:lumMod val="100000"/>
                  <a:alpha val="5000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Subtitle 2">
            <a:extLst>
              <a:ext uri="{FF2B5EF4-FFF2-40B4-BE49-F238E27FC236}">
                <a16:creationId xmlns:a16="http://schemas.microsoft.com/office/drawing/2014/main" id="{CD7633F8-8F33-8144-B9BF-0B4C6F31ECB0}"/>
              </a:ext>
            </a:extLst>
          </p:cNvPr>
          <p:cNvSpPr txBox="1">
            <a:spLocks/>
          </p:cNvSpPr>
          <p:nvPr/>
        </p:nvSpPr>
        <p:spPr>
          <a:xfrm>
            <a:off x="369427" y="6326081"/>
            <a:ext cx="8424000" cy="792042"/>
          </a:xfrm>
          <a:prstGeom prst="rect">
            <a:avLst/>
          </a:prstGeom>
        </p:spPr>
        <p:txBody>
          <a:bodyPr vert="horz" lIns="0" tIns="0" rIns="0" bIns="0" rtlCol="0">
            <a:normAutofit/>
          </a:bodyPr>
          <a:lstStyle>
            <a:lvl1pPr marL="0" indent="0" algn="l" defTabSz="457200" rtl="0" eaLnBrk="1" latinLnBrk="0" hangingPunct="1">
              <a:lnSpc>
                <a:spcPct val="120000"/>
              </a:lnSpc>
              <a:spcBef>
                <a:spcPts val="0"/>
              </a:spcBef>
              <a:buClr>
                <a:srgbClr val="0A2D50"/>
              </a:buClr>
              <a:buFont typeface="Arial"/>
              <a:buNone/>
              <a:defRPr sz="2000" kern="1200">
                <a:solidFill>
                  <a:srgbClr val="FFFFFF"/>
                </a:solidFill>
                <a:latin typeface="Georgia"/>
                <a:ea typeface="+mn-ea"/>
                <a:cs typeface="Georgia"/>
              </a:defRPr>
            </a:lvl1pPr>
            <a:lvl2pPr marL="457200" indent="0" algn="ctr" defTabSz="457200" rtl="0" eaLnBrk="1" latinLnBrk="0" hangingPunct="1">
              <a:lnSpc>
                <a:spcPct val="120000"/>
              </a:lnSpc>
              <a:spcBef>
                <a:spcPts val="0"/>
              </a:spcBef>
              <a:buClr>
                <a:srgbClr val="0A2D50"/>
              </a:buClr>
              <a:buFont typeface="Arial"/>
              <a:buNone/>
              <a:defRPr sz="2000" kern="1200">
                <a:solidFill>
                  <a:schemeClr val="tx1">
                    <a:tint val="75000"/>
                  </a:schemeClr>
                </a:solidFill>
                <a:latin typeface="Georgia"/>
                <a:ea typeface="+mn-ea"/>
                <a:cs typeface="Georgia"/>
              </a:defRPr>
            </a:lvl2pPr>
            <a:lvl3pPr marL="914400" indent="0" algn="ctr" defTabSz="457200" rtl="0" eaLnBrk="1" latinLnBrk="0" hangingPunct="1">
              <a:lnSpc>
                <a:spcPct val="120000"/>
              </a:lnSpc>
              <a:spcBef>
                <a:spcPts val="0"/>
              </a:spcBef>
              <a:buClr>
                <a:srgbClr val="0A2D50"/>
              </a:buClr>
              <a:buFont typeface="Arial"/>
              <a:buNone/>
              <a:defRPr sz="2000" kern="1200">
                <a:solidFill>
                  <a:schemeClr val="tx1">
                    <a:tint val="75000"/>
                  </a:schemeClr>
                </a:solidFill>
                <a:latin typeface="Georgia"/>
                <a:ea typeface="+mn-ea"/>
                <a:cs typeface="Georgia"/>
              </a:defRPr>
            </a:lvl3pPr>
            <a:lvl4pPr marL="1371600" indent="0" algn="ctr" defTabSz="457200" rtl="0" eaLnBrk="1" latinLnBrk="0" hangingPunct="1">
              <a:lnSpc>
                <a:spcPct val="120000"/>
              </a:lnSpc>
              <a:spcBef>
                <a:spcPts val="0"/>
              </a:spcBef>
              <a:buClr>
                <a:srgbClr val="0A2D50"/>
              </a:buClr>
              <a:buFont typeface="Arial"/>
              <a:buNone/>
              <a:defRPr sz="2000" kern="1200">
                <a:solidFill>
                  <a:schemeClr val="tx1">
                    <a:tint val="75000"/>
                  </a:schemeClr>
                </a:solidFill>
                <a:latin typeface="Georgia"/>
                <a:ea typeface="+mn-ea"/>
                <a:cs typeface="Georgia"/>
              </a:defRPr>
            </a:lvl4pPr>
            <a:lvl5pPr marL="1828800" indent="0" algn="ctr" defTabSz="457200" rtl="0" eaLnBrk="1" latinLnBrk="0" hangingPunct="1">
              <a:lnSpc>
                <a:spcPct val="120000"/>
              </a:lnSpc>
              <a:spcBef>
                <a:spcPts val="0"/>
              </a:spcBef>
              <a:buClr>
                <a:srgbClr val="0A2D50"/>
              </a:buClr>
              <a:buFont typeface="Arial"/>
              <a:buNone/>
              <a:defRPr sz="2000" kern="1200">
                <a:solidFill>
                  <a:schemeClr val="tx1">
                    <a:tint val="75000"/>
                  </a:schemeClr>
                </a:solidFill>
                <a:latin typeface="Georgia"/>
                <a:ea typeface="+mn-ea"/>
                <a:cs typeface="Georgi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dirty="0"/>
              <a:t>Cher Bass et al. (2019). </a:t>
            </a:r>
            <a:r>
              <a:rPr lang="en-GB" dirty="0">
                <a:latin typeface="Kings Caslon Text" panose="02000503000000020003" pitchFamily="2" charset="77"/>
              </a:rPr>
              <a:t>MIDL</a:t>
            </a:r>
            <a:endParaRPr lang="en-US" dirty="0">
              <a:latin typeface="Kings Caslon Text" panose="02000503000000020003" pitchFamily="2" charset="77"/>
            </a:endParaRPr>
          </a:p>
        </p:txBody>
      </p:sp>
      <p:sp>
        <p:nvSpPr>
          <p:cNvPr id="11" name="Title 1">
            <a:extLst>
              <a:ext uri="{FF2B5EF4-FFF2-40B4-BE49-F238E27FC236}">
                <a16:creationId xmlns:a16="http://schemas.microsoft.com/office/drawing/2014/main" id="{02353F38-582F-204D-8F1E-27672339D687}"/>
              </a:ext>
            </a:extLst>
          </p:cNvPr>
          <p:cNvSpPr txBox="1">
            <a:spLocks/>
          </p:cNvSpPr>
          <p:nvPr/>
        </p:nvSpPr>
        <p:spPr>
          <a:xfrm>
            <a:off x="369427" y="4844858"/>
            <a:ext cx="10689802" cy="1405400"/>
          </a:xfrm>
          <a:prstGeom prst="rect">
            <a:avLst/>
          </a:prstGeom>
        </p:spPr>
        <p:txBody>
          <a:bodyPr vert="horz" lIns="0" tIns="0" rIns="0" bIns="0" rtlCol="0" anchor="b" anchorCtr="0">
            <a:noAutofit/>
          </a:bodyPr>
          <a:lstStyle>
            <a:lvl1pPr algn="l" defTabSz="457200" rtl="0" eaLnBrk="1" latinLnBrk="0" hangingPunct="1">
              <a:spcBef>
                <a:spcPct val="0"/>
              </a:spcBef>
              <a:buNone/>
              <a:defRPr sz="4500" kern="1200">
                <a:solidFill>
                  <a:srgbClr val="FFFFFF"/>
                </a:solidFill>
                <a:latin typeface="Impact"/>
                <a:ea typeface="+mj-ea"/>
                <a:cs typeface="Impact"/>
              </a:defRPr>
            </a:lvl1pPr>
          </a:lstStyle>
          <a:p>
            <a:r>
              <a:rPr lang="en-GB" b="1" dirty="0">
                <a:latin typeface="KingsBureauGrot FiveOne" panose="02000506040000020004" pitchFamily="2" charset="0"/>
              </a:rPr>
              <a:t>Image Synthesis with a Convolutional Capsule Generative Adversarial Network</a:t>
            </a:r>
            <a:endParaRPr lang="en-US" b="1" dirty="0">
              <a:latin typeface="KingsBureauGrot FiveOne" panose="02000506040000020004" pitchFamily="2" charset="0"/>
            </a:endParaRPr>
          </a:p>
        </p:txBody>
      </p:sp>
    </p:spTree>
    <p:extLst>
      <p:ext uri="{BB962C8B-B14F-4D97-AF65-F5344CB8AC3E}">
        <p14:creationId xmlns:p14="http://schemas.microsoft.com/office/powerpoint/2010/main" val="39363854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63" y="180000"/>
            <a:ext cx="11280263" cy="720000"/>
          </a:xfrm>
        </p:spPr>
        <p:txBody>
          <a:bodyPr/>
          <a:lstStyle/>
          <a:p>
            <a:r>
              <a:rPr lang="en-US" dirty="0"/>
              <a:t>What is a capsule?</a:t>
            </a:r>
          </a:p>
        </p:txBody>
      </p:sp>
      <p:pic>
        <p:nvPicPr>
          <p:cNvPr id="10" name="Picture 9" descr="A screenshot of a cell phone&#10;&#10;Description automatically generated">
            <a:extLst>
              <a:ext uri="{FF2B5EF4-FFF2-40B4-BE49-F238E27FC236}">
                <a16:creationId xmlns:a16="http://schemas.microsoft.com/office/drawing/2014/main" id="{BC042544-CF1C-7140-9273-25F2AAD585FC}"/>
              </a:ext>
            </a:extLst>
          </p:cNvPr>
          <p:cNvPicPr>
            <a:picLocks noChangeAspect="1"/>
          </p:cNvPicPr>
          <p:nvPr/>
        </p:nvPicPr>
        <p:blipFill rotWithShape="1">
          <a:blip r:embed="rId3"/>
          <a:srcRect l="1304" t="8624" r="41268" b="10028"/>
          <a:stretch/>
        </p:blipFill>
        <p:spPr>
          <a:xfrm>
            <a:off x="112954" y="1390614"/>
            <a:ext cx="5618922" cy="4479235"/>
          </a:xfrm>
          <a:prstGeom prst="rect">
            <a:avLst/>
          </a:prstGeom>
        </p:spPr>
      </p:pic>
      <p:sp>
        <p:nvSpPr>
          <p:cNvPr id="4" name="TextBox 3">
            <a:extLst>
              <a:ext uri="{FF2B5EF4-FFF2-40B4-BE49-F238E27FC236}">
                <a16:creationId xmlns:a16="http://schemas.microsoft.com/office/drawing/2014/main" id="{72A51306-C237-AE40-8A95-353DBCB385E8}"/>
              </a:ext>
            </a:extLst>
          </p:cNvPr>
          <p:cNvSpPr txBox="1"/>
          <p:nvPr/>
        </p:nvSpPr>
        <p:spPr>
          <a:xfrm>
            <a:off x="6385681" y="1417117"/>
            <a:ext cx="5618922" cy="2862322"/>
          </a:xfrm>
          <a:prstGeom prst="rect">
            <a:avLst/>
          </a:prstGeom>
          <a:noFill/>
        </p:spPr>
        <p:txBody>
          <a:bodyPr wrap="square" rtlCol="0">
            <a:spAutoFit/>
          </a:bodyPr>
          <a:lstStyle/>
          <a:p>
            <a:pPr marL="342900" indent="-342900">
              <a:buAutoNum type="arabicPeriod" startAt="2"/>
            </a:pPr>
            <a:r>
              <a:rPr lang="en-GB" b="1" dirty="0"/>
              <a:t>Weighting</a:t>
            </a:r>
          </a:p>
          <a:p>
            <a:endParaRPr lang="en-GB" b="1" dirty="0"/>
          </a:p>
          <a:p>
            <a:r>
              <a:rPr lang="en-GB" dirty="0"/>
              <a:t>Instead of being learnt through backpropagation, the weights for each inputs are computed through dynamic routing (wait for it…)</a:t>
            </a:r>
          </a:p>
          <a:p>
            <a:endParaRPr lang="en-GB" dirty="0"/>
          </a:p>
          <a:p>
            <a:pPr marL="342900" indent="-342900">
              <a:buAutoNum type="arabicPeriod" startAt="3"/>
            </a:pPr>
            <a:r>
              <a:rPr lang="en-GB" b="1" dirty="0"/>
              <a:t>Sum</a:t>
            </a:r>
          </a:p>
          <a:p>
            <a:pPr marL="342900" indent="-342900">
              <a:buAutoNum type="arabicPeriod" startAt="3"/>
            </a:pPr>
            <a:endParaRPr lang="en-GB" b="1" dirty="0"/>
          </a:p>
          <a:p>
            <a:r>
              <a:rPr lang="en-GB" dirty="0"/>
              <a:t>Nothing new here</a:t>
            </a:r>
          </a:p>
          <a:p>
            <a:pPr marL="342900" indent="-342900">
              <a:buAutoNum type="arabicPeriod" startAt="3"/>
            </a:pPr>
            <a:endParaRPr lang="en-GB" dirty="0"/>
          </a:p>
        </p:txBody>
      </p:sp>
      <p:sp>
        <p:nvSpPr>
          <p:cNvPr id="13" name="Rectangle 12">
            <a:extLst>
              <a:ext uri="{FF2B5EF4-FFF2-40B4-BE49-F238E27FC236}">
                <a16:creationId xmlns:a16="http://schemas.microsoft.com/office/drawing/2014/main" id="{E4CA82A4-D618-9940-8871-34B511DAA213}"/>
              </a:ext>
            </a:extLst>
          </p:cNvPr>
          <p:cNvSpPr/>
          <p:nvPr/>
        </p:nvSpPr>
        <p:spPr>
          <a:xfrm>
            <a:off x="6346547" y="1245704"/>
            <a:ext cx="5778568" cy="303373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A40A1B8-22DD-3847-80E9-ECE9BD567265}"/>
              </a:ext>
            </a:extLst>
          </p:cNvPr>
          <p:cNvSpPr/>
          <p:nvPr/>
        </p:nvSpPr>
        <p:spPr>
          <a:xfrm>
            <a:off x="1033357" y="2478158"/>
            <a:ext cx="4698517" cy="624309"/>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A860C16-518D-BD45-9C30-E1D7A7237D75}"/>
              </a:ext>
            </a:extLst>
          </p:cNvPr>
          <p:cNvCxnSpPr>
            <a:cxnSpLocks/>
          </p:cNvCxnSpPr>
          <p:nvPr/>
        </p:nvCxnSpPr>
        <p:spPr>
          <a:xfrm flipV="1">
            <a:off x="5771008" y="1245704"/>
            <a:ext cx="575541" cy="121390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68831B4-C470-DE42-B994-9FAE8810459F}"/>
              </a:ext>
            </a:extLst>
          </p:cNvPr>
          <p:cNvCxnSpPr>
            <a:cxnSpLocks/>
          </p:cNvCxnSpPr>
          <p:nvPr/>
        </p:nvCxnSpPr>
        <p:spPr>
          <a:xfrm>
            <a:off x="5731874" y="3102467"/>
            <a:ext cx="614673" cy="117697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9686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63" y="180000"/>
            <a:ext cx="11280263" cy="720000"/>
          </a:xfrm>
        </p:spPr>
        <p:txBody>
          <a:bodyPr/>
          <a:lstStyle/>
          <a:p>
            <a:r>
              <a:rPr lang="en-US" dirty="0"/>
              <a:t>What is a capsule?</a:t>
            </a:r>
          </a:p>
        </p:txBody>
      </p:sp>
      <p:pic>
        <p:nvPicPr>
          <p:cNvPr id="10" name="Picture 9" descr="A screenshot of a cell phone&#10;&#10;Description automatically generated">
            <a:extLst>
              <a:ext uri="{FF2B5EF4-FFF2-40B4-BE49-F238E27FC236}">
                <a16:creationId xmlns:a16="http://schemas.microsoft.com/office/drawing/2014/main" id="{BC042544-CF1C-7140-9273-25F2AAD585FC}"/>
              </a:ext>
            </a:extLst>
          </p:cNvPr>
          <p:cNvPicPr>
            <a:picLocks noChangeAspect="1"/>
          </p:cNvPicPr>
          <p:nvPr/>
        </p:nvPicPr>
        <p:blipFill rotWithShape="1">
          <a:blip r:embed="rId3"/>
          <a:srcRect l="1304" t="8624" r="41268" b="10028"/>
          <a:stretch/>
        </p:blipFill>
        <p:spPr>
          <a:xfrm>
            <a:off x="112954" y="1390614"/>
            <a:ext cx="5618922" cy="4479235"/>
          </a:xfrm>
          <a:prstGeom prst="rect">
            <a:avLst/>
          </a:prstGeom>
        </p:spPr>
      </p:pic>
      <p:sp>
        <p:nvSpPr>
          <p:cNvPr id="4" name="TextBox 3">
            <a:extLst>
              <a:ext uri="{FF2B5EF4-FFF2-40B4-BE49-F238E27FC236}">
                <a16:creationId xmlns:a16="http://schemas.microsoft.com/office/drawing/2014/main" id="{72A51306-C237-AE40-8A95-353DBCB385E8}"/>
              </a:ext>
            </a:extLst>
          </p:cNvPr>
          <p:cNvSpPr txBox="1"/>
          <p:nvPr/>
        </p:nvSpPr>
        <p:spPr>
          <a:xfrm>
            <a:off x="6385681" y="1417117"/>
            <a:ext cx="5618922" cy="1477328"/>
          </a:xfrm>
          <a:prstGeom prst="rect">
            <a:avLst/>
          </a:prstGeom>
          <a:noFill/>
        </p:spPr>
        <p:txBody>
          <a:bodyPr wrap="square" rtlCol="0">
            <a:spAutoFit/>
          </a:bodyPr>
          <a:lstStyle/>
          <a:p>
            <a:r>
              <a:rPr lang="en-GB" b="1" dirty="0"/>
              <a:t>4. Vector-to-Vector non linearity</a:t>
            </a:r>
          </a:p>
          <a:p>
            <a:endParaRPr lang="en-GB" b="1" dirty="0"/>
          </a:p>
          <a:p>
            <a:r>
              <a:rPr lang="en-GB" dirty="0"/>
              <a:t>Achieved through the “squash” operation: each vector is squashed to have length &lt; 1 but without changing direction</a:t>
            </a:r>
          </a:p>
        </p:txBody>
      </p:sp>
      <p:sp>
        <p:nvSpPr>
          <p:cNvPr id="13" name="Rectangle 12">
            <a:extLst>
              <a:ext uri="{FF2B5EF4-FFF2-40B4-BE49-F238E27FC236}">
                <a16:creationId xmlns:a16="http://schemas.microsoft.com/office/drawing/2014/main" id="{E4CA82A4-D618-9940-8871-34B511DAA213}"/>
              </a:ext>
            </a:extLst>
          </p:cNvPr>
          <p:cNvSpPr/>
          <p:nvPr/>
        </p:nvSpPr>
        <p:spPr>
          <a:xfrm>
            <a:off x="6346547" y="1245704"/>
            <a:ext cx="5778568" cy="543229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A40A1B8-22DD-3847-80E9-ECE9BD567265}"/>
              </a:ext>
            </a:extLst>
          </p:cNvPr>
          <p:cNvSpPr/>
          <p:nvPr/>
        </p:nvSpPr>
        <p:spPr>
          <a:xfrm>
            <a:off x="1013790" y="3066644"/>
            <a:ext cx="4698517" cy="624309"/>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A860C16-518D-BD45-9C30-E1D7A7237D75}"/>
              </a:ext>
            </a:extLst>
          </p:cNvPr>
          <p:cNvCxnSpPr>
            <a:cxnSpLocks/>
          </p:cNvCxnSpPr>
          <p:nvPr/>
        </p:nvCxnSpPr>
        <p:spPr>
          <a:xfrm flipV="1">
            <a:off x="5712307" y="1245704"/>
            <a:ext cx="634242" cy="182094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68831B4-C470-DE42-B994-9FAE8810459F}"/>
              </a:ext>
            </a:extLst>
          </p:cNvPr>
          <p:cNvCxnSpPr>
            <a:cxnSpLocks/>
          </p:cNvCxnSpPr>
          <p:nvPr/>
        </p:nvCxnSpPr>
        <p:spPr>
          <a:xfrm>
            <a:off x="5712305" y="3690953"/>
            <a:ext cx="634242" cy="588486"/>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5" name="Picture 4" descr="A close up of a logo&#10;&#10;Description automatically generated">
            <a:extLst>
              <a:ext uri="{FF2B5EF4-FFF2-40B4-BE49-F238E27FC236}">
                <a16:creationId xmlns:a16="http://schemas.microsoft.com/office/drawing/2014/main" id="{7BED1808-D5F8-3B4B-A700-7FE3AB90C0BC}"/>
              </a:ext>
            </a:extLst>
          </p:cNvPr>
          <p:cNvPicPr>
            <a:picLocks noChangeAspect="1"/>
          </p:cNvPicPr>
          <p:nvPr/>
        </p:nvPicPr>
        <p:blipFill>
          <a:blip r:embed="rId4"/>
          <a:stretch>
            <a:fillRect/>
          </a:stretch>
        </p:blipFill>
        <p:spPr>
          <a:xfrm>
            <a:off x="7377472" y="2963190"/>
            <a:ext cx="3716717" cy="1230332"/>
          </a:xfrm>
          <a:prstGeom prst="rect">
            <a:avLst/>
          </a:prstGeom>
        </p:spPr>
      </p:pic>
      <p:pic>
        <p:nvPicPr>
          <p:cNvPr id="7" name="Picture 6">
            <a:extLst>
              <a:ext uri="{FF2B5EF4-FFF2-40B4-BE49-F238E27FC236}">
                <a16:creationId xmlns:a16="http://schemas.microsoft.com/office/drawing/2014/main" id="{EF5E9169-EA19-F348-92DF-C93ECA32D325}"/>
              </a:ext>
            </a:extLst>
          </p:cNvPr>
          <p:cNvPicPr>
            <a:picLocks noChangeAspect="1"/>
          </p:cNvPicPr>
          <p:nvPr/>
        </p:nvPicPr>
        <p:blipFill>
          <a:blip r:embed="rId5"/>
          <a:stretch>
            <a:fillRect/>
          </a:stretch>
        </p:blipFill>
        <p:spPr>
          <a:xfrm>
            <a:off x="7377472" y="4193522"/>
            <a:ext cx="3716717" cy="2461928"/>
          </a:xfrm>
          <a:prstGeom prst="rect">
            <a:avLst/>
          </a:prstGeom>
        </p:spPr>
      </p:pic>
    </p:spTree>
    <p:extLst>
      <p:ext uri="{BB962C8B-B14F-4D97-AF65-F5344CB8AC3E}">
        <p14:creationId xmlns:p14="http://schemas.microsoft.com/office/powerpoint/2010/main" val="1630723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Routing Algorithm (original version)</a:t>
            </a:r>
          </a:p>
        </p:txBody>
      </p:sp>
      <p:sp>
        <p:nvSpPr>
          <p:cNvPr id="3" name="Content Placeholder 2"/>
          <p:cNvSpPr>
            <a:spLocks noGrp="1"/>
          </p:cNvSpPr>
          <p:nvPr>
            <p:ph idx="1"/>
          </p:nvPr>
        </p:nvSpPr>
        <p:spPr/>
        <p:txBody>
          <a:bodyPr/>
          <a:lstStyle/>
          <a:p>
            <a:r>
              <a:rPr lang="en-US" dirty="0"/>
              <a:t>Basically describes the forward pass from “child” capsule </a:t>
            </a:r>
            <a:r>
              <a:rPr lang="en-US" i="1" dirty="0" err="1"/>
              <a:t>i</a:t>
            </a:r>
            <a:r>
              <a:rPr lang="en-US" dirty="0"/>
              <a:t> in to “parent” capsule </a:t>
            </a:r>
            <a:r>
              <a:rPr lang="en-US" i="1" dirty="0"/>
              <a:t>j</a:t>
            </a:r>
            <a:endParaRPr lang="en-US" dirty="0"/>
          </a:p>
        </p:txBody>
      </p:sp>
      <p:sp>
        <p:nvSpPr>
          <p:cNvPr id="9" name="Rectangle 8">
            <a:extLst>
              <a:ext uri="{FF2B5EF4-FFF2-40B4-BE49-F238E27FC236}">
                <a16:creationId xmlns:a16="http://schemas.microsoft.com/office/drawing/2014/main" id="{18AA8BA0-1F51-B743-B0BA-617C4C98C8EA}"/>
              </a:ext>
            </a:extLst>
          </p:cNvPr>
          <p:cNvSpPr/>
          <p:nvPr/>
        </p:nvSpPr>
        <p:spPr>
          <a:xfrm>
            <a:off x="1060704" y="2487168"/>
            <a:ext cx="2395728" cy="2328672"/>
          </a:xfrm>
          <a:prstGeom prst="rect">
            <a:avLst/>
          </a:prstGeom>
          <a:noFill/>
          <a:ln w="2222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F85DC52-BBA4-9842-A5A9-9D3E4DC8D217}"/>
              </a:ext>
            </a:extLst>
          </p:cNvPr>
          <p:cNvSpPr/>
          <p:nvPr/>
        </p:nvSpPr>
        <p:spPr>
          <a:xfrm>
            <a:off x="3592354" y="2487168"/>
            <a:ext cx="2395728" cy="2328672"/>
          </a:xfrm>
          <a:prstGeom prst="rect">
            <a:avLst/>
          </a:prstGeom>
          <a:noFill/>
          <a:ln w="22225">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4C6E25D-0599-5248-AA5E-9318C6D86990}"/>
              </a:ext>
            </a:extLst>
          </p:cNvPr>
          <p:cNvSpPr txBox="1"/>
          <p:nvPr/>
        </p:nvSpPr>
        <p:spPr>
          <a:xfrm>
            <a:off x="1651671" y="2023226"/>
            <a:ext cx="1213794" cy="369332"/>
          </a:xfrm>
          <a:prstGeom prst="rect">
            <a:avLst/>
          </a:prstGeom>
          <a:noFill/>
        </p:spPr>
        <p:txBody>
          <a:bodyPr wrap="none" rtlCol="0">
            <a:spAutoFit/>
          </a:bodyPr>
          <a:lstStyle/>
          <a:p>
            <a:r>
              <a:rPr lang="en-GB" dirty="0"/>
              <a:t>Capsule j1</a:t>
            </a:r>
          </a:p>
        </p:txBody>
      </p:sp>
      <p:sp>
        <p:nvSpPr>
          <p:cNvPr id="12" name="TextBox 11">
            <a:extLst>
              <a:ext uri="{FF2B5EF4-FFF2-40B4-BE49-F238E27FC236}">
                <a16:creationId xmlns:a16="http://schemas.microsoft.com/office/drawing/2014/main" id="{952C6FC5-7927-1E4F-AFB7-5E4E97F1A99D}"/>
              </a:ext>
            </a:extLst>
          </p:cNvPr>
          <p:cNvSpPr txBox="1"/>
          <p:nvPr/>
        </p:nvSpPr>
        <p:spPr>
          <a:xfrm>
            <a:off x="4183321" y="2069068"/>
            <a:ext cx="1242648" cy="369332"/>
          </a:xfrm>
          <a:prstGeom prst="rect">
            <a:avLst/>
          </a:prstGeom>
          <a:noFill/>
        </p:spPr>
        <p:txBody>
          <a:bodyPr wrap="none" rtlCol="0">
            <a:spAutoFit/>
          </a:bodyPr>
          <a:lstStyle/>
          <a:p>
            <a:r>
              <a:rPr lang="en-GB" dirty="0"/>
              <a:t>Capsule j2</a:t>
            </a:r>
          </a:p>
        </p:txBody>
      </p:sp>
      <p:sp>
        <p:nvSpPr>
          <p:cNvPr id="11" name="TextBox 10">
            <a:extLst>
              <a:ext uri="{FF2B5EF4-FFF2-40B4-BE49-F238E27FC236}">
                <a16:creationId xmlns:a16="http://schemas.microsoft.com/office/drawing/2014/main" id="{1066A747-5DB3-EE44-8499-782B8D0DCD1B}"/>
              </a:ext>
            </a:extLst>
          </p:cNvPr>
          <p:cNvSpPr txBox="1"/>
          <p:nvPr/>
        </p:nvSpPr>
        <p:spPr>
          <a:xfrm>
            <a:off x="2514174" y="5855564"/>
            <a:ext cx="2156360" cy="369332"/>
          </a:xfrm>
          <a:prstGeom prst="rect">
            <a:avLst/>
          </a:prstGeom>
          <a:noFill/>
        </p:spPr>
        <p:txBody>
          <a:bodyPr wrap="none" rtlCol="0">
            <a:spAutoFit/>
          </a:bodyPr>
          <a:lstStyle/>
          <a:p>
            <a:r>
              <a:rPr lang="en-GB" dirty="0"/>
              <a:t>Output of Capsule </a:t>
            </a:r>
            <a:r>
              <a:rPr lang="en-GB" dirty="0" err="1"/>
              <a:t>i</a:t>
            </a:r>
            <a:endParaRPr lang="en-GB" dirty="0"/>
          </a:p>
        </p:txBody>
      </p:sp>
      <p:sp>
        <p:nvSpPr>
          <p:cNvPr id="13" name="Oval 12">
            <a:extLst>
              <a:ext uri="{FF2B5EF4-FFF2-40B4-BE49-F238E27FC236}">
                <a16:creationId xmlns:a16="http://schemas.microsoft.com/office/drawing/2014/main" id="{4B3DEB59-2ABF-8A4B-A316-AB1A404CB8E6}"/>
              </a:ext>
            </a:extLst>
          </p:cNvPr>
          <p:cNvSpPr/>
          <p:nvPr/>
        </p:nvSpPr>
        <p:spPr>
          <a:xfrm>
            <a:off x="1651671" y="330708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D397448A-7BD5-8D4D-A33B-01E3D771CA2E}"/>
              </a:ext>
            </a:extLst>
          </p:cNvPr>
          <p:cNvSpPr/>
          <p:nvPr/>
        </p:nvSpPr>
        <p:spPr>
          <a:xfrm>
            <a:off x="1804071" y="345948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826E06E-A557-904A-866B-4E84531803AC}"/>
              </a:ext>
            </a:extLst>
          </p:cNvPr>
          <p:cNvSpPr/>
          <p:nvPr/>
        </p:nvSpPr>
        <p:spPr>
          <a:xfrm>
            <a:off x="1849791" y="326136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82C8DDB0-BC9C-CA43-BCF0-B5A242282227}"/>
              </a:ext>
            </a:extLst>
          </p:cNvPr>
          <p:cNvSpPr/>
          <p:nvPr/>
        </p:nvSpPr>
        <p:spPr>
          <a:xfrm>
            <a:off x="2002191" y="341376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0F23767-204B-824D-A365-BC3F2F4210BB}"/>
              </a:ext>
            </a:extLst>
          </p:cNvPr>
          <p:cNvSpPr/>
          <p:nvPr/>
        </p:nvSpPr>
        <p:spPr>
          <a:xfrm>
            <a:off x="1956471" y="361188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CB9DA44-AC2C-9B42-972C-7755340DCA5D}"/>
              </a:ext>
            </a:extLst>
          </p:cNvPr>
          <p:cNvSpPr/>
          <p:nvPr/>
        </p:nvSpPr>
        <p:spPr>
          <a:xfrm>
            <a:off x="3986704" y="3892736"/>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5058C2B-84C6-6E49-995A-8DE2B0A6928F}"/>
              </a:ext>
            </a:extLst>
          </p:cNvPr>
          <p:cNvSpPr/>
          <p:nvPr/>
        </p:nvSpPr>
        <p:spPr>
          <a:xfrm>
            <a:off x="4139104" y="4045136"/>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1F5F0702-C90F-F440-8157-A17B768A681F}"/>
              </a:ext>
            </a:extLst>
          </p:cNvPr>
          <p:cNvSpPr/>
          <p:nvPr/>
        </p:nvSpPr>
        <p:spPr>
          <a:xfrm>
            <a:off x="4184824" y="3847016"/>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E1E91BF-5548-1440-8C2E-7A2765A5E96C}"/>
              </a:ext>
            </a:extLst>
          </p:cNvPr>
          <p:cNvSpPr/>
          <p:nvPr/>
        </p:nvSpPr>
        <p:spPr>
          <a:xfrm>
            <a:off x="4164921" y="419032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A3BFD4D-DD0B-A048-8654-CC501C0688D8}"/>
              </a:ext>
            </a:extLst>
          </p:cNvPr>
          <p:cNvSpPr/>
          <p:nvPr/>
        </p:nvSpPr>
        <p:spPr>
          <a:xfrm>
            <a:off x="3940984" y="4085944"/>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34DA115-AD65-E840-863C-EA0AAD1D6D93}"/>
              </a:ext>
            </a:extLst>
          </p:cNvPr>
          <p:cNvSpPr/>
          <p:nvPr/>
        </p:nvSpPr>
        <p:spPr>
          <a:xfrm>
            <a:off x="4317321" y="4342720"/>
            <a:ext cx="144000" cy="144000"/>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CBD2939-4952-FF45-8742-99F446C15407}"/>
              </a:ext>
            </a:extLst>
          </p:cNvPr>
          <p:cNvSpPr/>
          <p:nvPr/>
        </p:nvSpPr>
        <p:spPr>
          <a:xfrm>
            <a:off x="3785456" y="266679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6D5320A-EA98-8241-A970-1FD3EE9A6589}"/>
              </a:ext>
            </a:extLst>
          </p:cNvPr>
          <p:cNvSpPr/>
          <p:nvPr/>
        </p:nvSpPr>
        <p:spPr>
          <a:xfrm>
            <a:off x="4399611" y="2906860"/>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43B33B20-D14F-3146-A52F-2EE3C30BF139}"/>
              </a:ext>
            </a:extLst>
          </p:cNvPr>
          <p:cNvSpPr/>
          <p:nvPr/>
        </p:nvSpPr>
        <p:spPr>
          <a:xfrm>
            <a:off x="5639665" y="281079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FE48CC15-6F52-0C44-9A89-1E1924873268}"/>
              </a:ext>
            </a:extLst>
          </p:cNvPr>
          <p:cNvSpPr/>
          <p:nvPr/>
        </p:nvSpPr>
        <p:spPr>
          <a:xfrm>
            <a:off x="3963073" y="4282288"/>
            <a:ext cx="144000" cy="144000"/>
          </a:xfrm>
          <a:prstGeom prst="ellips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23999A3-878C-B242-B13E-A213E254C2BB}"/>
              </a:ext>
            </a:extLst>
          </p:cNvPr>
          <p:cNvSpPr/>
          <p:nvPr/>
        </p:nvSpPr>
        <p:spPr>
          <a:xfrm>
            <a:off x="5639665" y="4486720"/>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7A92166A-B72C-014D-8883-679CF6EBA268}"/>
              </a:ext>
            </a:extLst>
          </p:cNvPr>
          <p:cNvSpPr/>
          <p:nvPr/>
        </p:nvSpPr>
        <p:spPr>
          <a:xfrm>
            <a:off x="3883631" y="3159682"/>
            <a:ext cx="144000" cy="144000"/>
          </a:xfrm>
          <a:prstGeom prst="ellipse">
            <a:avLst/>
          </a:prstGeom>
          <a:solidFill>
            <a:srgbClr val="0A2D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D2B1BD8-6040-124C-AF4C-12D037C6C213}"/>
              </a:ext>
            </a:extLst>
          </p:cNvPr>
          <p:cNvSpPr/>
          <p:nvPr/>
        </p:nvSpPr>
        <p:spPr>
          <a:xfrm>
            <a:off x="4870791" y="3214556"/>
            <a:ext cx="144000" cy="144000"/>
          </a:xfrm>
          <a:prstGeom prst="ellipse">
            <a:avLst/>
          </a:prstGeom>
          <a:solidFill>
            <a:srgbClr val="0A2D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A1699E4C-DF06-7944-A5D4-F9C00F7C8625}"/>
              </a:ext>
            </a:extLst>
          </p:cNvPr>
          <p:cNvSpPr/>
          <p:nvPr/>
        </p:nvSpPr>
        <p:spPr>
          <a:xfrm>
            <a:off x="5711665" y="3648756"/>
            <a:ext cx="144000" cy="144000"/>
          </a:xfrm>
          <a:prstGeom prst="ellipse">
            <a:avLst/>
          </a:prstGeom>
          <a:solidFill>
            <a:srgbClr val="0A2D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6397F0B-6439-304D-B0A6-36F67DB043D5}"/>
              </a:ext>
            </a:extLst>
          </p:cNvPr>
          <p:cNvSpPr/>
          <p:nvPr/>
        </p:nvSpPr>
        <p:spPr>
          <a:xfrm>
            <a:off x="1804071" y="2676924"/>
            <a:ext cx="144000" cy="144000"/>
          </a:xfrm>
          <a:prstGeom prst="ellipse">
            <a:avLst/>
          </a:prstGeom>
          <a:solidFill>
            <a:srgbClr val="0A2D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9846D8A4-1CA7-BE4A-B28F-309FE7417F55}"/>
              </a:ext>
            </a:extLst>
          </p:cNvPr>
          <p:cNvSpPr/>
          <p:nvPr/>
        </p:nvSpPr>
        <p:spPr>
          <a:xfrm>
            <a:off x="4903577" y="4217138"/>
            <a:ext cx="144000" cy="144000"/>
          </a:xfrm>
          <a:prstGeom prst="ellipse">
            <a:avLst/>
          </a:prstGeom>
          <a:solidFill>
            <a:srgbClr val="0A2D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612FE618-A996-AF46-BCE1-F6327F48A5F4}"/>
              </a:ext>
            </a:extLst>
          </p:cNvPr>
          <p:cNvSpPr/>
          <p:nvPr/>
        </p:nvSpPr>
        <p:spPr>
          <a:xfrm>
            <a:off x="2186568" y="4522024"/>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B091355-6B3F-B041-8ADA-7BA1FD701F21}"/>
              </a:ext>
            </a:extLst>
          </p:cNvPr>
          <p:cNvSpPr/>
          <p:nvPr/>
        </p:nvSpPr>
        <p:spPr>
          <a:xfrm>
            <a:off x="2734084" y="4118320"/>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73A18657-E85E-5B4A-86CD-3881F76142B4}"/>
              </a:ext>
            </a:extLst>
          </p:cNvPr>
          <p:cNvSpPr/>
          <p:nvPr/>
        </p:nvSpPr>
        <p:spPr>
          <a:xfrm>
            <a:off x="3165429" y="2676924"/>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2A8A09E-269A-4948-8B7D-20C4A855295C}"/>
              </a:ext>
            </a:extLst>
          </p:cNvPr>
          <p:cNvSpPr/>
          <p:nvPr/>
        </p:nvSpPr>
        <p:spPr>
          <a:xfrm>
            <a:off x="2869285" y="341423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BDCDF63D-1ADA-E849-BC59-3F539317C27E}"/>
              </a:ext>
            </a:extLst>
          </p:cNvPr>
          <p:cNvSpPr/>
          <p:nvPr/>
        </p:nvSpPr>
        <p:spPr>
          <a:xfrm>
            <a:off x="3124797" y="4486720"/>
            <a:ext cx="144000" cy="144000"/>
          </a:xfrm>
          <a:prstGeom prst="ellips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59A489B0-1146-E043-A1D5-844E4D012587}"/>
              </a:ext>
            </a:extLst>
          </p:cNvPr>
          <p:cNvSpPr/>
          <p:nvPr/>
        </p:nvSpPr>
        <p:spPr>
          <a:xfrm>
            <a:off x="1204415" y="414224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DF3C94CA-E50A-944F-8A13-1CD12FF6C9EC}"/>
              </a:ext>
            </a:extLst>
          </p:cNvPr>
          <p:cNvSpPr/>
          <p:nvPr/>
        </p:nvSpPr>
        <p:spPr>
          <a:xfrm>
            <a:off x="2165618" y="3315952"/>
            <a:ext cx="144000" cy="144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02799EEF-2B9F-2941-9973-EB689E918866}"/>
              </a:ext>
            </a:extLst>
          </p:cNvPr>
          <p:cNvSpPr/>
          <p:nvPr/>
        </p:nvSpPr>
        <p:spPr>
          <a:xfrm>
            <a:off x="1258535" y="281079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577ED84B-96AE-0947-B391-6F28A3BDE941}"/>
              </a:ext>
            </a:extLst>
          </p:cNvPr>
          <p:cNvSpPr/>
          <p:nvPr/>
        </p:nvSpPr>
        <p:spPr>
          <a:xfrm>
            <a:off x="1509215" y="4447042"/>
            <a:ext cx="144000" cy="1440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0" name="Straight Arrow Connector 59">
            <a:extLst>
              <a:ext uri="{FF2B5EF4-FFF2-40B4-BE49-F238E27FC236}">
                <a16:creationId xmlns:a16="http://schemas.microsoft.com/office/drawing/2014/main" id="{C4F6756D-732C-D647-AB9E-DE974C3B5A3E}"/>
              </a:ext>
            </a:extLst>
          </p:cNvPr>
          <p:cNvCxnSpPr>
            <a:cxnSpLocks/>
            <a:endCxn id="54" idx="4"/>
          </p:cNvCxnSpPr>
          <p:nvPr/>
        </p:nvCxnSpPr>
        <p:spPr>
          <a:xfrm flipH="1" flipV="1">
            <a:off x="3196797" y="4630720"/>
            <a:ext cx="168201" cy="1224844"/>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3A90139-4D58-524D-84F2-88BF6644BB2E}"/>
              </a:ext>
            </a:extLst>
          </p:cNvPr>
          <p:cNvCxnSpPr>
            <a:cxnSpLocks/>
          </p:cNvCxnSpPr>
          <p:nvPr/>
        </p:nvCxnSpPr>
        <p:spPr>
          <a:xfrm flipV="1">
            <a:off x="3760086" y="4486720"/>
            <a:ext cx="251581" cy="1375926"/>
          </a:xfrm>
          <a:prstGeom prst="straightConnector1">
            <a:avLst/>
          </a:prstGeom>
          <a:ln>
            <a:solidFill>
              <a:schemeClr val="accent6">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E60D8924-1099-3C4F-8B0A-493591045589}"/>
              </a:ext>
            </a:extLst>
          </p:cNvPr>
          <p:cNvSpPr txBox="1"/>
          <p:nvPr/>
        </p:nvSpPr>
        <p:spPr>
          <a:xfrm>
            <a:off x="6656832" y="2100328"/>
            <a:ext cx="4840224" cy="2492990"/>
          </a:xfrm>
          <a:prstGeom prst="rect">
            <a:avLst/>
          </a:prstGeom>
          <a:noFill/>
        </p:spPr>
        <p:txBody>
          <a:bodyPr wrap="square" rtlCol="0">
            <a:spAutoFit/>
          </a:bodyPr>
          <a:lstStyle/>
          <a:p>
            <a:r>
              <a:rPr lang="en-GB" dirty="0"/>
              <a:t>How much of the output of capsule </a:t>
            </a:r>
            <a:r>
              <a:rPr lang="en-GB" i="1" dirty="0" err="1"/>
              <a:t>i</a:t>
            </a:r>
            <a:r>
              <a:rPr lang="en-GB" dirty="0"/>
              <a:t> should be transferred to capsule</a:t>
            </a:r>
            <a:r>
              <a:rPr lang="en-GB" i="1" dirty="0"/>
              <a:t> j1 </a:t>
            </a:r>
            <a:r>
              <a:rPr lang="en-GB" dirty="0"/>
              <a:t>and </a:t>
            </a:r>
            <a:r>
              <a:rPr lang="en-GB" i="1" dirty="0"/>
              <a:t>j2</a:t>
            </a:r>
            <a:r>
              <a:rPr lang="en-GB" dirty="0"/>
              <a:t>?</a:t>
            </a:r>
          </a:p>
          <a:p>
            <a:r>
              <a:rPr lang="en-GB" dirty="0"/>
              <a:t>i.e. How can I define the weights </a:t>
            </a:r>
            <a:r>
              <a:rPr lang="en-GB" dirty="0" err="1"/>
              <a:t>c</a:t>
            </a:r>
            <a:r>
              <a:rPr lang="en-GB" baseline="-25000" dirty="0" err="1"/>
              <a:t>ij</a:t>
            </a:r>
            <a:r>
              <a:rPr lang="en-GB" dirty="0"/>
              <a:t>?</a:t>
            </a:r>
          </a:p>
          <a:p>
            <a:endParaRPr lang="en-GB" baseline="-25000" dirty="0"/>
          </a:p>
          <a:p>
            <a:r>
              <a:rPr lang="en-GB" dirty="0"/>
              <a:t>Intuition: </a:t>
            </a:r>
          </a:p>
          <a:p>
            <a:r>
              <a:rPr lang="en-GB" dirty="0"/>
              <a:t>The output of </a:t>
            </a:r>
            <a:r>
              <a:rPr lang="en-GB" i="1" dirty="0" err="1"/>
              <a:t>i</a:t>
            </a:r>
            <a:r>
              <a:rPr lang="en-GB" i="1" dirty="0"/>
              <a:t> </a:t>
            </a:r>
            <a:r>
              <a:rPr lang="en-GB" dirty="0"/>
              <a:t>seems to fall closer to the predictions from other lower level capsules (red clusters) in Capsule j2, so c</a:t>
            </a:r>
            <a:r>
              <a:rPr lang="en-GB" baseline="-25000" dirty="0"/>
              <a:t>ij2 </a:t>
            </a:r>
            <a:r>
              <a:rPr lang="en-GB" dirty="0"/>
              <a:t>should be higher than c</a:t>
            </a:r>
            <a:r>
              <a:rPr lang="en-GB" baseline="-25000" dirty="0"/>
              <a:t>ij1</a:t>
            </a:r>
            <a:r>
              <a:rPr lang="en-GB" dirty="0"/>
              <a:t> </a:t>
            </a:r>
            <a:endParaRPr lang="en-GB" i="1" dirty="0"/>
          </a:p>
        </p:txBody>
      </p:sp>
      <p:sp>
        <p:nvSpPr>
          <p:cNvPr id="70" name="TextBox 69">
            <a:extLst>
              <a:ext uri="{FF2B5EF4-FFF2-40B4-BE49-F238E27FC236}">
                <a16:creationId xmlns:a16="http://schemas.microsoft.com/office/drawing/2014/main" id="{264DE156-9D2F-7C41-A017-C1FCA6302B78}"/>
              </a:ext>
            </a:extLst>
          </p:cNvPr>
          <p:cNvSpPr txBox="1"/>
          <p:nvPr/>
        </p:nvSpPr>
        <p:spPr>
          <a:xfrm>
            <a:off x="4011667" y="5307784"/>
            <a:ext cx="821059" cy="369332"/>
          </a:xfrm>
          <a:prstGeom prst="rect">
            <a:avLst/>
          </a:prstGeom>
          <a:noFill/>
        </p:spPr>
        <p:txBody>
          <a:bodyPr wrap="none" rtlCol="0">
            <a:spAutoFit/>
          </a:bodyPr>
          <a:lstStyle/>
          <a:p>
            <a:r>
              <a:rPr lang="en-GB" dirty="0"/>
              <a:t>W_ij2</a:t>
            </a:r>
          </a:p>
        </p:txBody>
      </p:sp>
      <p:sp>
        <p:nvSpPr>
          <p:cNvPr id="73" name="TextBox 72">
            <a:extLst>
              <a:ext uri="{FF2B5EF4-FFF2-40B4-BE49-F238E27FC236}">
                <a16:creationId xmlns:a16="http://schemas.microsoft.com/office/drawing/2014/main" id="{4C48BECF-3304-734F-959A-6CFD4853D867}"/>
              </a:ext>
            </a:extLst>
          </p:cNvPr>
          <p:cNvSpPr txBox="1"/>
          <p:nvPr/>
        </p:nvSpPr>
        <p:spPr>
          <a:xfrm>
            <a:off x="2353153" y="5301922"/>
            <a:ext cx="792205" cy="369332"/>
          </a:xfrm>
          <a:prstGeom prst="rect">
            <a:avLst/>
          </a:prstGeom>
          <a:noFill/>
        </p:spPr>
        <p:txBody>
          <a:bodyPr wrap="none" rtlCol="0">
            <a:spAutoFit/>
          </a:bodyPr>
          <a:lstStyle/>
          <a:p>
            <a:r>
              <a:rPr lang="en-GB" dirty="0"/>
              <a:t>W_ij1</a:t>
            </a:r>
          </a:p>
        </p:txBody>
      </p:sp>
      <p:pic>
        <p:nvPicPr>
          <p:cNvPr id="74" name="Picture 73" descr="A picture containing object&#10;&#10;Description automatically generated">
            <a:extLst>
              <a:ext uri="{FF2B5EF4-FFF2-40B4-BE49-F238E27FC236}">
                <a16:creationId xmlns:a16="http://schemas.microsoft.com/office/drawing/2014/main" id="{893210AF-4B55-924D-8EE5-86909AB9448E}"/>
              </a:ext>
            </a:extLst>
          </p:cNvPr>
          <p:cNvPicPr>
            <a:picLocks noChangeAspect="1"/>
          </p:cNvPicPr>
          <p:nvPr/>
        </p:nvPicPr>
        <p:blipFill>
          <a:blip r:embed="rId3"/>
          <a:stretch>
            <a:fillRect/>
          </a:stretch>
        </p:blipFill>
        <p:spPr>
          <a:xfrm>
            <a:off x="6746900" y="4810296"/>
            <a:ext cx="5108490" cy="1805931"/>
          </a:xfrm>
          <a:prstGeom prst="rect">
            <a:avLst/>
          </a:prstGeom>
        </p:spPr>
      </p:pic>
    </p:spTree>
    <p:extLst>
      <p:ext uri="{BB962C8B-B14F-4D97-AF65-F5344CB8AC3E}">
        <p14:creationId xmlns:p14="http://schemas.microsoft.com/office/powerpoint/2010/main" val="3318449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Routing Algorithm (original version)</a:t>
            </a:r>
          </a:p>
        </p:txBody>
      </p:sp>
      <p:sp>
        <p:nvSpPr>
          <p:cNvPr id="3" name="Content Placeholder 2"/>
          <p:cNvSpPr>
            <a:spLocks noGrp="1"/>
          </p:cNvSpPr>
          <p:nvPr>
            <p:ph idx="1"/>
          </p:nvPr>
        </p:nvSpPr>
        <p:spPr/>
        <p:txBody>
          <a:bodyPr/>
          <a:lstStyle/>
          <a:p>
            <a:r>
              <a:rPr lang="en-US" dirty="0"/>
              <a:t>Basically describes the forward pass from “child” capsule </a:t>
            </a:r>
            <a:r>
              <a:rPr lang="en-US" i="1" dirty="0" err="1"/>
              <a:t>i</a:t>
            </a:r>
            <a:r>
              <a:rPr lang="en-US" dirty="0"/>
              <a:t> in to “parent” capsule </a:t>
            </a:r>
            <a:r>
              <a:rPr lang="en-US" i="1" dirty="0"/>
              <a:t>j</a:t>
            </a:r>
            <a:endParaRPr lang="en-US" dirty="0"/>
          </a:p>
        </p:txBody>
      </p:sp>
      <p:pic>
        <p:nvPicPr>
          <p:cNvPr id="5" name="Picture 4" descr="A screenshot of a cell phone&#10;&#10;Description automatically generated">
            <a:extLst>
              <a:ext uri="{FF2B5EF4-FFF2-40B4-BE49-F238E27FC236}">
                <a16:creationId xmlns:a16="http://schemas.microsoft.com/office/drawing/2014/main" id="{66391863-21D9-1E49-9158-5D6B4B059C17}"/>
              </a:ext>
            </a:extLst>
          </p:cNvPr>
          <p:cNvPicPr>
            <a:picLocks noChangeAspect="1"/>
          </p:cNvPicPr>
          <p:nvPr/>
        </p:nvPicPr>
        <p:blipFill>
          <a:blip r:embed="rId3"/>
          <a:stretch>
            <a:fillRect/>
          </a:stretch>
        </p:blipFill>
        <p:spPr>
          <a:xfrm>
            <a:off x="482062" y="1539240"/>
            <a:ext cx="10795000" cy="3238500"/>
          </a:xfrm>
          <a:prstGeom prst="rect">
            <a:avLst/>
          </a:prstGeom>
        </p:spPr>
      </p:pic>
      <p:sp>
        <p:nvSpPr>
          <p:cNvPr id="6" name="TextBox 5">
            <a:extLst>
              <a:ext uri="{FF2B5EF4-FFF2-40B4-BE49-F238E27FC236}">
                <a16:creationId xmlns:a16="http://schemas.microsoft.com/office/drawing/2014/main" id="{050A410E-5BF9-C143-B881-F9E523D10904}"/>
              </a:ext>
            </a:extLst>
          </p:cNvPr>
          <p:cNvSpPr txBox="1"/>
          <p:nvPr/>
        </p:nvSpPr>
        <p:spPr>
          <a:xfrm>
            <a:off x="482062" y="5177014"/>
            <a:ext cx="5966698" cy="1200329"/>
          </a:xfrm>
          <a:prstGeom prst="rect">
            <a:avLst/>
          </a:prstGeom>
          <a:noFill/>
        </p:spPr>
        <p:txBody>
          <a:bodyPr wrap="none" rtlCol="0">
            <a:spAutoFit/>
          </a:bodyPr>
          <a:lstStyle/>
          <a:p>
            <a:r>
              <a:rPr lang="en-GB" dirty="0" err="1"/>
              <a:t>C_ij</a:t>
            </a:r>
            <a:r>
              <a:rPr lang="en-GB" dirty="0"/>
              <a:t> </a:t>
            </a:r>
            <a:r>
              <a:rPr lang="en-GB" dirty="0">
                <a:sym typeface="Wingdings" pitchFamily="2" charset="2"/>
              </a:rPr>
              <a:t> weight for output of capsule </a:t>
            </a:r>
            <a:r>
              <a:rPr lang="en-GB" dirty="0" err="1">
                <a:sym typeface="Wingdings" pitchFamily="2" charset="2"/>
              </a:rPr>
              <a:t>i</a:t>
            </a:r>
            <a:r>
              <a:rPr lang="en-GB" dirty="0">
                <a:sym typeface="Wingdings" pitchFamily="2" charset="2"/>
              </a:rPr>
              <a:t> towards capsule j</a:t>
            </a:r>
          </a:p>
          <a:p>
            <a:r>
              <a:rPr lang="en-GB" dirty="0" err="1">
                <a:sym typeface="Wingdings" pitchFamily="2" charset="2"/>
              </a:rPr>
              <a:t>S_j</a:t>
            </a:r>
            <a:r>
              <a:rPr lang="en-GB" dirty="0">
                <a:sym typeface="Wingdings" pitchFamily="2" charset="2"/>
              </a:rPr>
              <a:t>  linear combination of all input vectors to capsule j</a:t>
            </a:r>
          </a:p>
          <a:p>
            <a:r>
              <a:rPr lang="en-GB" dirty="0" err="1">
                <a:sym typeface="Wingdings" pitchFamily="2" charset="2"/>
              </a:rPr>
              <a:t>V_j</a:t>
            </a:r>
            <a:r>
              <a:rPr lang="en-GB" dirty="0">
                <a:sym typeface="Wingdings" pitchFamily="2" charset="2"/>
              </a:rPr>
              <a:t>  final output for capsule j after nonlinearity</a:t>
            </a:r>
          </a:p>
          <a:p>
            <a:endParaRPr lang="en-GB" dirty="0">
              <a:sym typeface="Wingdings" pitchFamily="2" charset="2"/>
            </a:endParaRPr>
          </a:p>
        </p:txBody>
      </p:sp>
      <p:pic>
        <p:nvPicPr>
          <p:cNvPr id="9" name="Picture 8" descr="A picture containing object&#10;&#10;Description automatically generated">
            <a:extLst>
              <a:ext uri="{FF2B5EF4-FFF2-40B4-BE49-F238E27FC236}">
                <a16:creationId xmlns:a16="http://schemas.microsoft.com/office/drawing/2014/main" id="{9EE0A92B-4167-9C40-9387-26ED9B2E1601}"/>
              </a:ext>
            </a:extLst>
          </p:cNvPr>
          <p:cNvPicPr>
            <a:picLocks noChangeAspect="1"/>
          </p:cNvPicPr>
          <p:nvPr/>
        </p:nvPicPr>
        <p:blipFill>
          <a:blip r:embed="rId4"/>
          <a:stretch>
            <a:fillRect/>
          </a:stretch>
        </p:blipFill>
        <p:spPr>
          <a:xfrm>
            <a:off x="6746900" y="4810296"/>
            <a:ext cx="4530162" cy="1601483"/>
          </a:xfrm>
          <a:prstGeom prst="rect">
            <a:avLst/>
          </a:prstGeom>
        </p:spPr>
      </p:pic>
    </p:spTree>
    <p:extLst>
      <p:ext uri="{BB962C8B-B14F-4D97-AF65-F5344CB8AC3E}">
        <p14:creationId xmlns:p14="http://schemas.microsoft.com/office/powerpoint/2010/main" val="18699818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Routing Algorithm (original version)</a:t>
            </a:r>
          </a:p>
        </p:txBody>
      </p:sp>
      <p:sp>
        <p:nvSpPr>
          <p:cNvPr id="3" name="Content Placeholder 2"/>
          <p:cNvSpPr>
            <a:spLocks noGrp="1"/>
          </p:cNvSpPr>
          <p:nvPr>
            <p:ph idx="1"/>
          </p:nvPr>
        </p:nvSpPr>
        <p:spPr/>
        <p:txBody>
          <a:bodyPr/>
          <a:lstStyle/>
          <a:p>
            <a:r>
              <a:rPr lang="en-US" dirty="0"/>
              <a:t>Weight updates</a:t>
            </a:r>
          </a:p>
        </p:txBody>
      </p:sp>
      <p:pic>
        <p:nvPicPr>
          <p:cNvPr id="5" name="Picture 4" descr="A screenshot of a cell phone&#10;&#10;Description automatically generated">
            <a:extLst>
              <a:ext uri="{FF2B5EF4-FFF2-40B4-BE49-F238E27FC236}">
                <a16:creationId xmlns:a16="http://schemas.microsoft.com/office/drawing/2014/main" id="{66391863-21D9-1E49-9158-5D6B4B059C17}"/>
              </a:ext>
            </a:extLst>
          </p:cNvPr>
          <p:cNvPicPr>
            <a:picLocks noChangeAspect="1"/>
          </p:cNvPicPr>
          <p:nvPr/>
        </p:nvPicPr>
        <p:blipFill>
          <a:blip r:embed="rId3"/>
          <a:stretch>
            <a:fillRect/>
          </a:stretch>
        </p:blipFill>
        <p:spPr>
          <a:xfrm>
            <a:off x="482062" y="1539240"/>
            <a:ext cx="10795000" cy="3238500"/>
          </a:xfrm>
          <a:prstGeom prst="rect">
            <a:avLst/>
          </a:prstGeom>
        </p:spPr>
      </p:pic>
      <p:sp>
        <p:nvSpPr>
          <p:cNvPr id="4" name="Rectangle 3">
            <a:extLst>
              <a:ext uri="{FF2B5EF4-FFF2-40B4-BE49-F238E27FC236}">
                <a16:creationId xmlns:a16="http://schemas.microsoft.com/office/drawing/2014/main" id="{86F05B7D-BEAB-304D-A196-51669B493AC3}"/>
              </a:ext>
            </a:extLst>
          </p:cNvPr>
          <p:cNvSpPr/>
          <p:nvPr/>
        </p:nvSpPr>
        <p:spPr>
          <a:xfrm>
            <a:off x="7802880" y="3889248"/>
            <a:ext cx="2182368" cy="426720"/>
          </a:xfrm>
          <a:prstGeom prst="rect">
            <a:avLst/>
          </a:prstGeom>
          <a:noFill/>
          <a:ln w="2222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006F9D2-A9BA-634E-A490-9EC6C170171D}"/>
              </a:ext>
            </a:extLst>
          </p:cNvPr>
          <p:cNvSpPr txBox="1"/>
          <p:nvPr/>
        </p:nvSpPr>
        <p:spPr>
          <a:xfrm>
            <a:off x="994127" y="5112221"/>
            <a:ext cx="8991121" cy="1477328"/>
          </a:xfrm>
          <a:prstGeom prst="rect">
            <a:avLst/>
          </a:prstGeom>
          <a:noFill/>
        </p:spPr>
        <p:txBody>
          <a:bodyPr wrap="square" rtlCol="0">
            <a:spAutoFit/>
          </a:bodyPr>
          <a:lstStyle/>
          <a:p>
            <a:r>
              <a:rPr lang="en-GB" dirty="0">
                <a:sym typeface="Wingdings" pitchFamily="2" charset="2"/>
              </a:rPr>
              <a:t>The dot product looks at the similarity between the input (to capsule j from capsule </a:t>
            </a:r>
            <a:r>
              <a:rPr lang="en-GB" dirty="0" err="1">
                <a:sym typeface="Wingdings" pitchFamily="2" charset="2"/>
              </a:rPr>
              <a:t>i</a:t>
            </a:r>
            <a:r>
              <a:rPr lang="en-GB" dirty="0">
                <a:sym typeface="Wingdings" pitchFamily="2" charset="2"/>
              </a:rPr>
              <a:t>) and the final output of capsule j </a:t>
            </a:r>
          </a:p>
          <a:p>
            <a:pPr marL="285750" indent="-285750">
              <a:buFont typeface="Wingdings" pitchFamily="2" charset="2"/>
              <a:buChar char="à"/>
            </a:pPr>
            <a:r>
              <a:rPr lang="en-GB" dirty="0">
                <a:sym typeface="Wingdings" pitchFamily="2" charset="2"/>
              </a:rPr>
              <a:t>Inputs from </a:t>
            </a:r>
            <a:r>
              <a:rPr lang="en-GB" dirty="0" err="1">
                <a:sym typeface="Wingdings" pitchFamily="2" charset="2"/>
              </a:rPr>
              <a:t>i</a:t>
            </a:r>
            <a:r>
              <a:rPr lang="en-GB" dirty="0">
                <a:sym typeface="Wingdings" pitchFamily="2" charset="2"/>
              </a:rPr>
              <a:t> that are closer to the output of j will be weighted more.</a:t>
            </a:r>
          </a:p>
          <a:p>
            <a:pPr marL="285750" indent="-285750">
              <a:buFont typeface="Wingdings" pitchFamily="2" charset="2"/>
              <a:buChar char="à"/>
            </a:pPr>
            <a:endParaRPr lang="en-GB" dirty="0">
              <a:sym typeface="Wingdings" pitchFamily="2" charset="2"/>
            </a:endParaRPr>
          </a:p>
          <a:p>
            <a:r>
              <a:rPr lang="en-GB" dirty="0">
                <a:sym typeface="Wingdings" pitchFamily="2" charset="2"/>
              </a:rPr>
              <a:t>Process is iterated r times to refine the estimate.</a:t>
            </a:r>
          </a:p>
        </p:txBody>
      </p:sp>
    </p:spTree>
    <p:extLst>
      <p:ext uri="{BB962C8B-B14F-4D97-AF65-F5344CB8AC3E}">
        <p14:creationId xmlns:p14="http://schemas.microsoft.com/office/powerpoint/2010/main" val="19282995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half" idx="1"/>
          </p:nvPr>
        </p:nvSpPr>
        <p:spPr>
          <a:xfrm>
            <a:off x="482063" y="1088721"/>
            <a:ext cx="11280262" cy="4860560"/>
          </a:xfrm>
        </p:spPr>
        <p:txBody>
          <a:bodyPr/>
          <a:lstStyle/>
          <a:p>
            <a:r>
              <a:rPr lang="en-US" dirty="0"/>
              <a:t> </a:t>
            </a:r>
            <a:r>
              <a:rPr lang="en-US" dirty="0" err="1"/>
              <a:t>Sabour</a:t>
            </a:r>
            <a:r>
              <a:rPr lang="en-US" dirty="0"/>
              <a:t>, S., </a:t>
            </a:r>
            <a:r>
              <a:rPr lang="en-US" dirty="0" err="1"/>
              <a:t>Froost</a:t>
            </a:r>
            <a:r>
              <a:rPr lang="en-US" dirty="0"/>
              <a:t>, N., Hinton, G.E., (2017) “Dynamic Routing Between Capsules”, NIPS 2017 (</a:t>
            </a:r>
            <a:r>
              <a:rPr lang="en-US" dirty="0">
                <a:hlinkClick r:id="rId2"/>
              </a:rPr>
              <a:t>https://arxiv.org/abs/1710.09829</a:t>
            </a:r>
            <a:r>
              <a:rPr lang="en-US" dirty="0"/>
              <a:t>)</a:t>
            </a:r>
          </a:p>
          <a:p>
            <a:r>
              <a:rPr lang="en-US" dirty="0"/>
              <a:t>LaLonde, R., </a:t>
            </a:r>
            <a:r>
              <a:rPr lang="en-US" dirty="0" err="1"/>
              <a:t>Bagci</a:t>
            </a:r>
            <a:r>
              <a:rPr lang="en-US" dirty="0"/>
              <a:t>, U. (2018), “Capsules for Object Segmentation”, </a:t>
            </a:r>
            <a:r>
              <a:rPr lang="en-US" dirty="0" err="1"/>
              <a:t>arxiv</a:t>
            </a:r>
            <a:r>
              <a:rPr lang="en-US" dirty="0"/>
              <a:t> (</a:t>
            </a:r>
            <a:r>
              <a:rPr lang="en-US" dirty="0">
                <a:hlinkClick r:id="rId3"/>
              </a:rPr>
              <a:t>https://arxiv.org/abs/1804.04241</a:t>
            </a:r>
            <a:r>
              <a:rPr lang="en-US" dirty="0"/>
              <a:t>)</a:t>
            </a:r>
          </a:p>
          <a:p>
            <a:endParaRPr lang="en-US" dirty="0"/>
          </a:p>
          <a:p>
            <a:r>
              <a:rPr lang="en-US" dirty="0"/>
              <a:t>Recommended tutorial: </a:t>
            </a:r>
            <a:r>
              <a:rPr lang="en-US" dirty="0">
                <a:hlinkClick r:id="rId4"/>
              </a:rPr>
              <a:t>https://medium.com/ai%C2%B3-theory-practice-business/understanding-hintons-capsule-networks-part-i-intuition-b4b559d1159b</a:t>
            </a:r>
            <a:r>
              <a:rPr lang="en-US" dirty="0"/>
              <a:t> (and following parts)</a:t>
            </a:r>
          </a:p>
          <a:p>
            <a:endParaRPr lang="en-US" dirty="0"/>
          </a:p>
        </p:txBody>
      </p:sp>
    </p:spTree>
    <p:extLst>
      <p:ext uri="{BB962C8B-B14F-4D97-AF65-F5344CB8AC3E}">
        <p14:creationId xmlns:p14="http://schemas.microsoft.com/office/powerpoint/2010/main" val="13705369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 to the paper…</a:t>
            </a:r>
          </a:p>
        </p:txBody>
      </p:sp>
      <p:sp>
        <p:nvSpPr>
          <p:cNvPr id="3" name="Subtitle 2"/>
          <p:cNvSpPr>
            <a:spLocks noGrp="1"/>
          </p:cNvSpPr>
          <p:nvPr>
            <p:ph type="subTitle" idx="1"/>
          </p:nvPr>
        </p:nvSpPr>
        <p:spPr/>
        <p:txBody>
          <a:bodyPr/>
          <a:lstStyle/>
          <a:p>
            <a:r>
              <a:rPr lang="en-US" dirty="0"/>
              <a:t>Proposed method</a:t>
            </a:r>
          </a:p>
        </p:txBody>
      </p:sp>
    </p:spTree>
    <p:extLst>
      <p:ext uri="{BB962C8B-B14F-4D97-AF65-F5344CB8AC3E}">
        <p14:creationId xmlns:p14="http://schemas.microsoft.com/office/powerpoint/2010/main" val="3455360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Pix2Pix …</a:t>
            </a:r>
          </a:p>
        </p:txBody>
      </p:sp>
      <p:sp>
        <p:nvSpPr>
          <p:cNvPr id="3" name="Content Placeholder 2"/>
          <p:cNvSpPr>
            <a:spLocks noGrp="1"/>
          </p:cNvSpPr>
          <p:nvPr>
            <p:ph idx="1"/>
          </p:nvPr>
        </p:nvSpPr>
        <p:spPr>
          <a:xfrm>
            <a:off x="482063" y="1089220"/>
            <a:ext cx="11280263" cy="4856400"/>
          </a:xfrm>
        </p:spPr>
        <p:txBody>
          <a:bodyPr/>
          <a:lstStyle/>
          <a:p>
            <a:r>
              <a:rPr lang="en-US" dirty="0"/>
              <a:t>Generative Adversarial Network where stronger pixel-to-pixel correspondence is enforced by the loss function</a:t>
            </a:r>
          </a:p>
          <a:p>
            <a:pPr marL="0" indent="0">
              <a:buNone/>
            </a:pPr>
            <a:endParaRPr lang="en-US" dirty="0"/>
          </a:p>
        </p:txBody>
      </p:sp>
      <p:pic>
        <p:nvPicPr>
          <p:cNvPr id="12290" name="Picture 2" descr="Related image">
            <a:extLst>
              <a:ext uri="{FF2B5EF4-FFF2-40B4-BE49-F238E27FC236}">
                <a16:creationId xmlns:a16="http://schemas.microsoft.com/office/drawing/2014/main" id="{12D17973-F735-7A40-9619-2B8E40539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99" y="2298766"/>
            <a:ext cx="6461663" cy="3267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66523431-0260-084F-A2C2-6BC308BC9213}"/>
              </a:ext>
            </a:extLst>
          </p:cNvPr>
          <p:cNvPicPr>
            <a:picLocks noChangeAspect="1"/>
          </p:cNvPicPr>
          <p:nvPr/>
        </p:nvPicPr>
        <p:blipFill>
          <a:blip r:embed="rId4"/>
          <a:stretch>
            <a:fillRect/>
          </a:stretch>
        </p:blipFill>
        <p:spPr>
          <a:xfrm>
            <a:off x="7057018" y="2367170"/>
            <a:ext cx="5047456" cy="946398"/>
          </a:xfrm>
          <a:prstGeom prst="rect">
            <a:avLst/>
          </a:prstGeom>
        </p:spPr>
      </p:pic>
      <p:pic>
        <p:nvPicPr>
          <p:cNvPr id="9" name="Picture 8">
            <a:extLst>
              <a:ext uri="{FF2B5EF4-FFF2-40B4-BE49-F238E27FC236}">
                <a16:creationId xmlns:a16="http://schemas.microsoft.com/office/drawing/2014/main" id="{9EA79C28-759D-1D41-BF3E-87E18A700A3D}"/>
              </a:ext>
            </a:extLst>
          </p:cNvPr>
          <p:cNvPicPr>
            <a:picLocks noChangeAspect="1"/>
          </p:cNvPicPr>
          <p:nvPr/>
        </p:nvPicPr>
        <p:blipFill>
          <a:blip r:embed="rId5"/>
          <a:stretch>
            <a:fillRect/>
          </a:stretch>
        </p:blipFill>
        <p:spPr>
          <a:xfrm>
            <a:off x="7056519" y="4230448"/>
            <a:ext cx="4456749" cy="642601"/>
          </a:xfrm>
          <a:prstGeom prst="rect">
            <a:avLst/>
          </a:prstGeom>
        </p:spPr>
      </p:pic>
      <p:sp>
        <p:nvSpPr>
          <p:cNvPr id="10" name="TextBox 9">
            <a:extLst>
              <a:ext uri="{FF2B5EF4-FFF2-40B4-BE49-F238E27FC236}">
                <a16:creationId xmlns:a16="http://schemas.microsoft.com/office/drawing/2014/main" id="{39C4BA00-A8CD-9042-86DB-88EBB5E2EDB0}"/>
              </a:ext>
            </a:extLst>
          </p:cNvPr>
          <p:cNvSpPr txBox="1"/>
          <p:nvPr/>
        </p:nvSpPr>
        <p:spPr>
          <a:xfrm>
            <a:off x="7057018" y="1929434"/>
            <a:ext cx="2020105" cy="369332"/>
          </a:xfrm>
          <a:prstGeom prst="rect">
            <a:avLst/>
          </a:prstGeom>
          <a:noFill/>
        </p:spPr>
        <p:txBody>
          <a:bodyPr wrap="none" rtlCol="0">
            <a:spAutoFit/>
          </a:bodyPr>
          <a:lstStyle/>
          <a:p>
            <a:r>
              <a:rPr lang="en-GB" dirty="0"/>
              <a:t>1. Adversarial loss</a:t>
            </a:r>
          </a:p>
        </p:txBody>
      </p:sp>
      <p:sp>
        <p:nvSpPr>
          <p:cNvPr id="12" name="TextBox 11">
            <a:extLst>
              <a:ext uri="{FF2B5EF4-FFF2-40B4-BE49-F238E27FC236}">
                <a16:creationId xmlns:a16="http://schemas.microsoft.com/office/drawing/2014/main" id="{12C26A10-29F0-814B-92CF-641C6A300725}"/>
              </a:ext>
            </a:extLst>
          </p:cNvPr>
          <p:cNvSpPr txBox="1"/>
          <p:nvPr/>
        </p:nvSpPr>
        <p:spPr>
          <a:xfrm>
            <a:off x="7057017" y="3825047"/>
            <a:ext cx="3483646" cy="369332"/>
          </a:xfrm>
          <a:prstGeom prst="rect">
            <a:avLst/>
          </a:prstGeom>
          <a:noFill/>
        </p:spPr>
        <p:txBody>
          <a:bodyPr wrap="none" rtlCol="0">
            <a:spAutoFit/>
          </a:bodyPr>
          <a:lstStyle/>
          <a:p>
            <a:r>
              <a:rPr lang="en-GB" dirty="0"/>
              <a:t>2. Pixel-to-pixel correspondence</a:t>
            </a:r>
          </a:p>
        </p:txBody>
      </p:sp>
      <p:pic>
        <p:nvPicPr>
          <p:cNvPr id="13" name="Picture 12" descr="A drawing of a person&#10;&#10;Description automatically generated">
            <a:extLst>
              <a:ext uri="{FF2B5EF4-FFF2-40B4-BE49-F238E27FC236}">
                <a16:creationId xmlns:a16="http://schemas.microsoft.com/office/drawing/2014/main" id="{267A6BF4-BDE3-044D-8CB0-DCDD1EE2A290}"/>
              </a:ext>
            </a:extLst>
          </p:cNvPr>
          <p:cNvPicPr>
            <a:picLocks noChangeAspect="1"/>
          </p:cNvPicPr>
          <p:nvPr/>
        </p:nvPicPr>
        <p:blipFill>
          <a:blip r:embed="rId6"/>
          <a:stretch>
            <a:fillRect/>
          </a:stretch>
        </p:blipFill>
        <p:spPr>
          <a:xfrm>
            <a:off x="5545213" y="5566551"/>
            <a:ext cx="6388187" cy="946398"/>
          </a:xfrm>
          <a:prstGeom prst="rect">
            <a:avLst/>
          </a:prstGeom>
        </p:spPr>
      </p:pic>
      <p:sp>
        <p:nvSpPr>
          <p:cNvPr id="14" name="TextBox 13">
            <a:extLst>
              <a:ext uri="{FF2B5EF4-FFF2-40B4-BE49-F238E27FC236}">
                <a16:creationId xmlns:a16="http://schemas.microsoft.com/office/drawing/2014/main" id="{271167BB-3EC7-0748-8C18-8A0AE0D167D3}"/>
              </a:ext>
            </a:extLst>
          </p:cNvPr>
          <p:cNvSpPr txBox="1"/>
          <p:nvPr/>
        </p:nvSpPr>
        <p:spPr>
          <a:xfrm>
            <a:off x="8739306" y="4924976"/>
            <a:ext cx="614362" cy="553998"/>
          </a:xfrm>
          <a:prstGeom prst="rect">
            <a:avLst/>
          </a:prstGeom>
          <a:noFill/>
        </p:spPr>
        <p:txBody>
          <a:bodyPr wrap="square" rtlCol="0">
            <a:spAutoFit/>
          </a:bodyPr>
          <a:lstStyle/>
          <a:p>
            <a:r>
              <a:rPr lang="en-GB" sz="3000" dirty="0"/>
              <a:t>⤋</a:t>
            </a:r>
          </a:p>
        </p:txBody>
      </p:sp>
    </p:spTree>
    <p:extLst>
      <p:ext uri="{BB962C8B-B14F-4D97-AF65-F5344CB8AC3E}">
        <p14:creationId xmlns:p14="http://schemas.microsoft.com/office/powerpoint/2010/main" val="42497103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to CapsPix2Pix</a:t>
            </a:r>
          </a:p>
        </p:txBody>
      </p:sp>
      <p:pic>
        <p:nvPicPr>
          <p:cNvPr id="7" name="Content Placeholder 6" descr="A close up of a map&#10;&#10;Description automatically generated">
            <a:extLst>
              <a:ext uri="{FF2B5EF4-FFF2-40B4-BE49-F238E27FC236}">
                <a16:creationId xmlns:a16="http://schemas.microsoft.com/office/drawing/2014/main" id="{03627703-98F3-7843-BA07-3EC30A40387C}"/>
              </a:ext>
            </a:extLst>
          </p:cNvPr>
          <p:cNvPicPr>
            <a:picLocks noGrp="1" noChangeAspect="1"/>
          </p:cNvPicPr>
          <p:nvPr>
            <p:ph idx="1"/>
          </p:nvPr>
        </p:nvPicPr>
        <p:blipFill>
          <a:blip r:embed="rId3"/>
          <a:stretch>
            <a:fillRect/>
          </a:stretch>
        </p:blipFill>
        <p:spPr>
          <a:xfrm>
            <a:off x="4043364" y="1021250"/>
            <a:ext cx="7718962" cy="4815499"/>
          </a:xfrm>
        </p:spPr>
      </p:pic>
      <p:sp>
        <p:nvSpPr>
          <p:cNvPr id="8" name="TextBox 7">
            <a:extLst>
              <a:ext uri="{FF2B5EF4-FFF2-40B4-BE49-F238E27FC236}">
                <a16:creationId xmlns:a16="http://schemas.microsoft.com/office/drawing/2014/main" id="{A680C5F2-D9F6-6D43-A6C6-2335F274BF16}"/>
              </a:ext>
            </a:extLst>
          </p:cNvPr>
          <p:cNvSpPr txBox="1"/>
          <p:nvPr/>
        </p:nvSpPr>
        <p:spPr>
          <a:xfrm>
            <a:off x="303751" y="1062307"/>
            <a:ext cx="3443288" cy="5355312"/>
          </a:xfrm>
          <a:prstGeom prst="rect">
            <a:avLst/>
          </a:prstGeom>
          <a:noFill/>
        </p:spPr>
        <p:txBody>
          <a:bodyPr wrap="square" rtlCol="0">
            <a:spAutoFit/>
          </a:bodyPr>
          <a:lstStyle/>
          <a:p>
            <a:r>
              <a:rPr lang="en-GB" b="1" dirty="0"/>
              <a:t>Generator</a:t>
            </a:r>
          </a:p>
          <a:p>
            <a:endParaRPr lang="en-GB" b="1" dirty="0"/>
          </a:p>
          <a:p>
            <a:r>
              <a:rPr lang="en-GB" dirty="0"/>
              <a:t>U-Net encoder-decoder network with skip connections and </a:t>
            </a:r>
            <a:r>
              <a:rPr lang="en-GB" i="1" dirty="0"/>
              <a:t>Convolutional Capsules</a:t>
            </a:r>
          </a:p>
          <a:p>
            <a:endParaRPr lang="en-GB" i="1" dirty="0"/>
          </a:p>
          <a:p>
            <a:r>
              <a:rPr lang="en-GB" dirty="0"/>
              <a:t>Input: segmentation concatenated with a latent vector</a:t>
            </a:r>
            <a:r>
              <a:rPr lang="en-GB" baseline="30000" dirty="0"/>
              <a:t>1</a:t>
            </a:r>
            <a:r>
              <a:rPr lang="en-GB" dirty="0"/>
              <a:t> to generate a distribution of images</a:t>
            </a:r>
          </a:p>
          <a:p>
            <a:endParaRPr lang="en-GB" b="1" dirty="0"/>
          </a:p>
          <a:p>
            <a:r>
              <a:rPr lang="en-GB" b="1" dirty="0"/>
              <a:t>Discriminator</a:t>
            </a:r>
          </a:p>
          <a:p>
            <a:endParaRPr lang="en-GB" b="1" dirty="0"/>
          </a:p>
          <a:p>
            <a:r>
              <a:rPr lang="en-GB" dirty="0"/>
              <a:t>Standard DCGAN (2D convolutions + Batch norm + </a:t>
            </a:r>
            <a:r>
              <a:rPr lang="en-GB" dirty="0" err="1"/>
              <a:t>leakyReLU</a:t>
            </a:r>
            <a:r>
              <a:rPr lang="en-GB" dirty="0"/>
              <a:t> followed by final fully connected layer).</a:t>
            </a:r>
          </a:p>
          <a:p>
            <a:endParaRPr lang="en-GB" dirty="0"/>
          </a:p>
          <a:p>
            <a:r>
              <a:rPr lang="en-GB" dirty="0"/>
              <a:t>Input: image and segmentation</a:t>
            </a:r>
          </a:p>
        </p:txBody>
      </p:sp>
      <p:sp>
        <p:nvSpPr>
          <p:cNvPr id="9" name="TextBox 8">
            <a:extLst>
              <a:ext uri="{FF2B5EF4-FFF2-40B4-BE49-F238E27FC236}">
                <a16:creationId xmlns:a16="http://schemas.microsoft.com/office/drawing/2014/main" id="{E7755743-C074-8642-93AE-374479C9FCDC}"/>
              </a:ext>
            </a:extLst>
          </p:cNvPr>
          <p:cNvSpPr txBox="1"/>
          <p:nvPr/>
        </p:nvSpPr>
        <p:spPr>
          <a:xfrm>
            <a:off x="5389520" y="6337243"/>
            <a:ext cx="5941050" cy="369332"/>
          </a:xfrm>
          <a:prstGeom prst="rect">
            <a:avLst/>
          </a:prstGeom>
          <a:noFill/>
        </p:spPr>
        <p:txBody>
          <a:bodyPr wrap="none" rtlCol="0">
            <a:spAutoFit/>
          </a:bodyPr>
          <a:lstStyle/>
          <a:p>
            <a:r>
              <a:rPr lang="en-GB" baseline="30000" dirty="0"/>
              <a:t>1</a:t>
            </a:r>
            <a:r>
              <a:rPr lang="en-GB" dirty="0"/>
              <a:t>As opposed to dropout, which is instead used in Pix2Pix</a:t>
            </a:r>
            <a:endParaRPr lang="en-GB" baseline="30000" dirty="0"/>
          </a:p>
        </p:txBody>
      </p:sp>
    </p:spTree>
    <p:extLst>
      <p:ext uri="{BB962C8B-B14F-4D97-AF65-F5344CB8AC3E}">
        <p14:creationId xmlns:p14="http://schemas.microsoft.com/office/powerpoint/2010/main" val="36691352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4A179306-E711-F34A-B6A3-D565979C28B8}"/>
              </a:ext>
            </a:extLst>
          </p:cNvPr>
          <p:cNvPicPr>
            <a:picLocks noChangeAspect="1"/>
          </p:cNvPicPr>
          <p:nvPr/>
        </p:nvPicPr>
        <p:blipFill>
          <a:blip r:embed="rId3"/>
          <a:stretch>
            <a:fillRect/>
          </a:stretch>
        </p:blipFill>
        <p:spPr>
          <a:xfrm>
            <a:off x="5721535" y="2886075"/>
            <a:ext cx="6412522" cy="3791925"/>
          </a:xfrm>
          <a:prstGeom prst="rect">
            <a:avLst/>
          </a:prstGeom>
        </p:spPr>
      </p:pic>
      <p:sp>
        <p:nvSpPr>
          <p:cNvPr id="2" name="Title 1"/>
          <p:cNvSpPr>
            <a:spLocks noGrp="1"/>
          </p:cNvSpPr>
          <p:nvPr>
            <p:ph type="title"/>
          </p:nvPr>
        </p:nvSpPr>
        <p:spPr/>
        <p:txBody>
          <a:bodyPr/>
          <a:lstStyle/>
          <a:p>
            <a:r>
              <a:rPr lang="en-US" dirty="0"/>
              <a:t>Convolutional Capsules</a:t>
            </a:r>
          </a:p>
        </p:txBody>
      </p:sp>
      <p:sp>
        <p:nvSpPr>
          <p:cNvPr id="3" name="Content Placeholder 2"/>
          <p:cNvSpPr>
            <a:spLocks noGrp="1"/>
          </p:cNvSpPr>
          <p:nvPr>
            <p:ph idx="1"/>
          </p:nvPr>
        </p:nvSpPr>
        <p:spPr>
          <a:xfrm>
            <a:off x="482063" y="1089220"/>
            <a:ext cx="11280263" cy="1796855"/>
          </a:xfrm>
        </p:spPr>
        <p:txBody>
          <a:bodyPr/>
          <a:lstStyle/>
          <a:p>
            <a:pPr marL="0" indent="0">
              <a:buNone/>
            </a:pPr>
            <a:r>
              <a:rPr lang="en-US" dirty="0"/>
              <a:t>Traditional capsules </a:t>
            </a:r>
          </a:p>
          <a:p>
            <a:r>
              <a:rPr lang="en-US" dirty="0"/>
              <a:t>use high-dimensional transformation matrices </a:t>
            </a:r>
            <a:r>
              <a:rPr lang="en-US" dirty="0" err="1"/>
              <a:t>W</a:t>
            </a:r>
            <a:r>
              <a:rPr lang="en-US" baseline="-25000" dirty="0" err="1"/>
              <a:t>ij</a:t>
            </a:r>
            <a:endParaRPr lang="en-US" baseline="-25000" dirty="0"/>
          </a:p>
          <a:p>
            <a:r>
              <a:rPr lang="en-US" dirty="0"/>
              <a:t>are extremely computationally expensive </a:t>
            </a:r>
            <a:r>
              <a:rPr lang="en-US" dirty="0">
                <a:sym typeface="Wingdings" pitchFamily="2" charset="2"/>
              </a:rPr>
              <a:t> applied only to 32x32 images</a:t>
            </a:r>
          </a:p>
          <a:p>
            <a:r>
              <a:rPr lang="en-US" dirty="0">
                <a:sym typeface="Wingdings" pitchFamily="2" charset="2"/>
              </a:rPr>
              <a:t>need to define a priori the size of the matrices based on the input </a:t>
            </a:r>
          </a:p>
          <a:p>
            <a:endParaRPr lang="en-US" dirty="0">
              <a:sym typeface="Wingdings" pitchFamily="2" charset="2"/>
            </a:endParaRPr>
          </a:p>
        </p:txBody>
      </p:sp>
      <p:sp>
        <p:nvSpPr>
          <p:cNvPr id="4" name="Rectangle 3">
            <a:extLst>
              <a:ext uri="{FF2B5EF4-FFF2-40B4-BE49-F238E27FC236}">
                <a16:creationId xmlns:a16="http://schemas.microsoft.com/office/drawing/2014/main" id="{990E6C00-7843-BC4D-9C99-CE56D9F5E0F1}"/>
              </a:ext>
            </a:extLst>
          </p:cNvPr>
          <p:cNvSpPr/>
          <p:nvPr/>
        </p:nvSpPr>
        <p:spPr>
          <a:xfrm>
            <a:off x="482063" y="3075295"/>
            <a:ext cx="5446897" cy="2862322"/>
          </a:xfrm>
          <a:prstGeom prst="rect">
            <a:avLst/>
          </a:prstGeom>
        </p:spPr>
        <p:txBody>
          <a:bodyPr wrap="square">
            <a:spAutoFit/>
          </a:bodyPr>
          <a:lstStyle/>
          <a:p>
            <a:r>
              <a:rPr lang="en-US" sz="2000" dirty="0">
                <a:sym typeface="Wingdings" pitchFamily="2" charset="2"/>
              </a:rPr>
              <a:t>Convolutional Capsules (LaLonde et al, 2018):</a:t>
            </a:r>
          </a:p>
          <a:p>
            <a:endParaRPr lang="en-US" sz="2000" dirty="0">
              <a:sym typeface="Wingdings" pitchFamily="2" charset="2"/>
            </a:endParaRPr>
          </a:p>
          <a:p>
            <a:pPr marL="285750" indent="-285750">
              <a:buFont typeface="Arial" panose="020B0604020202020204" pitchFamily="34" charset="0"/>
              <a:buChar char="•"/>
            </a:pPr>
            <a:r>
              <a:rPr lang="en-US" sz="2000" dirty="0">
                <a:sym typeface="Wingdings" pitchFamily="2" charset="2"/>
              </a:rPr>
              <a:t>children are routed to parents within a defined spatially-local kernel</a:t>
            </a:r>
          </a:p>
          <a:p>
            <a:pPr marL="285750" indent="-285750">
              <a:buFont typeface="Arial" panose="020B0604020202020204" pitchFamily="34" charset="0"/>
              <a:buChar char="•"/>
            </a:pPr>
            <a:r>
              <a:rPr lang="en-US" sz="2000" dirty="0">
                <a:sym typeface="Wingdings" pitchFamily="2" charset="2"/>
              </a:rPr>
              <a:t>transformation matrices are shared within a capsule type  but not across capsule types</a:t>
            </a:r>
          </a:p>
          <a:p>
            <a:pPr marL="285750" indent="-285750">
              <a:buFont typeface="Arial" panose="020B0604020202020204" pitchFamily="34" charset="0"/>
              <a:buChar char="•"/>
            </a:pPr>
            <a:r>
              <a:rPr lang="en-US" sz="2000" dirty="0">
                <a:sym typeface="Wingdings" pitchFamily="2" charset="2"/>
              </a:rPr>
              <a:t>convolutional-deconvolutional architecture to compensate for the loss of global connectivity</a:t>
            </a:r>
            <a:endParaRPr lang="en-US" sz="2000" dirty="0"/>
          </a:p>
        </p:txBody>
      </p:sp>
    </p:spTree>
    <p:extLst>
      <p:ext uri="{BB962C8B-B14F-4D97-AF65-F5344CB8AC3E}">
        <p14:creationId xmlns:p14="http://schemas.microsoft.com/office/powerpoint/2010/main" val="3701059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0" indent="0">
              <a:buNone/>
            </a:pPr>
            <a:r>
              <a:rPr lang="en-US" b="1" dirty="0"/>
              <a:t>Problem</a:t>
            </a:r>
          </a:p>
          <a:p>
            <a:pPr marL="0" indent="0">
              <a:buNone/>
            </a:pPr>
            <a:r>
              <a:rPr lang="en-US" dirty="0"/>
              <a:t>Lack of large curated biomedical image datasets with labels </a:t>
            </a:r>
            <a:r>
              <a:rPr lang="en-US" dirty="0">
                <a:sym typeface="Wingdings" pitchFamily="2" charset="2"/>
              </a:rPr>
              <a:t>hampers applicability of Deep Learning.</a:t>
            </a:r>
            <a:endParaRPr lang="en-US" dirty="0"/>
          </a:p>
          <a:p>
            <a:pPr marL="0" indent="0">
              <a:buNone/>
            </a:pPr>
            <a:endParaRPr lang="en-US" dirty="0"/>
          </a:p>
          <a:p>
            <a:pPr marL="0" indent="0">
              <a:buNone/>
            </a:pPr>
            <a:r>
              <a:rPr lang="en-US" b="1" dirty="0"/>
              <a:t>Hypothesis</a:t>
            </a:r>
          </a:p>
          <a:p>
            <a:pPr marL="0" indent="0">
              <a:buNone/>
            </a:pPr>
            <a:r>
              <a:rPr lang="en-US" dirty="0"/>
              <a:t>Can data synthesis be used as an augmentation tool? Given a specific task (i.e. segmentation), could models trained on synthetic data </a:t>
            </a:r>
            <a:r>
              <a:rPr lang="en-US" dirty="0" err="1"/>
              <a:t>generalise</a:t>
            </a:r>
            <a:r>
              <a:rPr lang="en-US" dirty="0"/>
              <a:t> well to unseen real data?</a:t>
            </a:r>
          </a:p>
          <a:p>
            <a:pPr marL="0" indent="0">
              <a:buNone/>
            </a:pPr>
            <a:endParaRPr lang="en-US" dirty="0"/>
          </a:p>
          <a:p>
            <a:pPr marL="0" indent="0">
              <a:buNone/>
            </a:pPr>
            <a:r>
              <a:rPr lang="en-US" b="1" dirty="0"/>
              <a:t>Aims</a:t>
            </a:r>
          </a:p>
          <a:p>
            <a:pPr>
              <a:buFontTx/>
              <a:buChar char="-"/>
            </a:pPr>
            <a:r>
              <a:rPr lang="en-US" dirty="0"/>
              <a:t>To develop a reliable generative model that can produce realistic synthetic images from few real examples. </a:t>
            </a:r>
          </a:p>
          <a:p>
            <a:pPr>
              <a:buFontTx/>
              <a:buChar char="-"/>
            </a:pPr>
            <a:r>
              <a:rPr lang="en-US" dirty="0"/>
              <a:t>To test the performance of a downstream task when training on synthetic data only or synthetic data + few real examples, in comparison with training on real data only.</a:t>
            </a:r>
          </a:p>
          <a:p>
            <a:pPr marL="0" indent="0">
              <a:buNone/>
            </a:pPr>
            <a:r>
              <a:rPr lang="en-US" dirty="0"/>
              <a:t> </a:t>
            </a:r>
          </a:p>
          <a:p>
            <a:pPr marL="0" indent="0">
              <a:buNone/>
            </a:pPr>
            <a:endParaRPr lang="en-US" b="1" dirty="0"/>
          </a:p>
          <a:p>
            <a:endParaRPr lang="en-US" dirty="0"/>
          </a:p>
        </p:txBody>
      </p:sp>
    </p:spTree>
    <p:extLst>
      <p:ext uri="{BB962C8B-B14F-4D97-AF65-F5344CB8AC3E}">
        <p14:creationId xmlns:p14="http://schemas.microsoft.com/office/powerpoint/2010/main" val="15265126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Locally-Connected Dynamic Routing Algorithm</a:t>
            </a:r>
          </a:p>
        </p:txBody>
      </p:sp>
      <p:pic>
        <p:nvPicPr>
          <p:cNvPr id="9" name="Picture 8" descr="A screenshot of a cell phone&#10;&#10;Description automatically generated">
            <a:extLst>
              <a:ext uri="{FF2B5EF4-FFF2-40B4-BE49-F238E27FC236}">
                <a16:creationId xmlns:a16="http://schemas.microsoft.com/office/drawing/2014/main" id="{BC6A2A56-9B09-7345-9FC9-CB1E72B48D14}"/>
              </a:ext>
            </a:extLst>
          </p:cNvPr>
          <p:cNvPicPr>
            <a:picLocks noChangeAspect="1"/>
          </p:cNvPicPr>
          <p:nvPr/>
        </p:nvPicPr>
        <p:blipFill rotWithShape="1">
          <a:blip r:embed="rId2"/>
          <a:srcRect t="3650" b="2774"/>
          <a:stretch/>
        </p:blipFill>
        <p:spPr>
          <a:xfrm>
            <a:off x="188246" y="1025558"/>
            <a:ext cx="8636730" cy="3084576"/>
          </a:xfrm>
          <a:prstGeom prst="rect">
            <a:avLst/>
          </a:prstGeom>
          <a:ln w="63500">
            <a:solidFill>
              <a:schemeClr val="accent1"/>
            </a:solidFill>
          </a:ln>
        </p:spPr>
      </p:pic>
      <p:sp>
        <p:nvSpPr>
          <p:cNvPr id="11" name="TextBox 10">
            <a:extLst>
              <a:ext uri="{FF2B5EF4-FFF2-40B4-BE49-F238E27FC236}">
                <a16:creationId xmlns:a16="http://schemas.microsoft.com/office/drawing/2014/main" id="{F18473AB-4754-4340-B12A-9525F5D85CA1}"/>
              </a:ext>
            </a:extLst>
          </p:cNvPr>
          <p:cNvSpPr txBox="1"/>
          <p:nvPr/>
        </p:nvSpPr>
        <p:spPr>
          <a:xfrm>
            <a:off x="8979659" y="2244680"/>
            <a:ext cx="3076483" cy="646331"/>
          </a:xfrm>
          <a:prstGeom prst="rect">
            <a:avLst/>
          </a:prstGeom>
          <a:noFill/>
        </p:spPr>
        <p:txBody>
          <a:bodyPr wrap="none" rtlCol="0">
            <a:spAutoFit/>
          </a:bodyPr>
          <a:lstStyle/>
          <a:p>
            <a:r>
              <a:rPr lang="en-GB" dirty="0"/>
              <a:t>Dynamic Routing Algorithm</a:t>
            </a:r>
          </a:p>
          <a:p>
            <a:r>
              <a:rPr lang="en-GB" dirty="0"/>
              <a:t>for Convolutional Capsules</a:t>
            </a:r>
          </a:p>
        </p:txBody>
      </p:sp>
      <p:pic>
        <p:nvPicPr>
          <p:cNvPr id="7" name="Picture 6" descr="A screenshot of a cell phone&#10;&#10;Description automatically generated">
            <a:extLst>
              <a:ext uri="{FF2B5EF4-FFF2-40B4-BE49-F238E27FC236}">
                <a16:creationId xmlns:a16="http://schemas.microsoft.com/office/drawing/2014/main" id="{9E55C346-1078-364D-816B-E4050436DCC0}"/>
              </a:ext>
            </a:extLst>
          </p:cNvPr>
          <p:cNvPicPr>
            <a:picLocks noChangeAspect="1"/>
          </p:cNvPicPr>
          <p:nvPr/>
        </p:nvPicPr>
        <p:blipFill rotWithShape="1">
          <a:blip r:embed="rId3"/>
          <a:srcRect t="2321"/>
          <a:stretch/>
        </p:blipFill>
        <p:spPr>
          <a:xfrm>
            <a:off x="188246" y="4273920"/>
            <a:ext cx="8636730" cy="2530867"/>
          </a:xfrm>
          <a:prstGeom prst="rect">
            <a:avLst/>
          </a:prstGeom>
          <a:ln w="63500">
            <a:solidFill>
              <a:srgbClr val="002060"/>
            </a:solidFill>
          </a:ln>
        </p:spPr>
      </p:pic>
      <p:sp>
        <p:nvSpPr>
          <p:cNvPr id="8" name="TextBox 7">
            <a:extLst>
              <a:ext uri="{FF2B5EF4-FFF2-40B4-BE49-F238E27FC236}">
                <a16:creationId xmlns:a16="http://schemas.microsoft.com/office/drawing/2014/main" id="{D4D9894F-60B8-7247-A0E2-F87245B6D28A}"/>
              </a:ext>
            </a:extLst>
          </p:cNvPr>
          <p:cNvSpPr txBox="1"/>
          <p:nvPr/>
        </p:nvSpPr>
        <p:spPr>
          <a:xfrm>
            <a:off x="8979659" y="5186111"/>
            <a:ext cx="3076483" cy="646331"/>
          </a:xfrm>
          <a:prstGeom prst="rect">
            <a:avLst/>
          </a:prstGeom>
          <a:noFill/>
        </p:spPr>
        <p:txBody>
          <a:bodyPr wrap="none" rtlCol="0">
            <a:spAutoFit/>
          </a:bodyPr>
          <a:lstStyle/>
          <a:p>
            <a:r>
              <a:rPr lang="en-GB" dirty="0"/>
              <a:t>Original</a:t>
            </a:r>
          </a:p>
          <a:p>
            <a:r>
              <a:rPr lang="en-GB" dirty="0"/>
              <a:t>Dynamic Routing Algorithm</a:t>
            </a:r>
          </a:p>
        </p:txBody>
      </p:sp>
    </p:spTree>
    <p:extLst>
      <p:ext uri="{BB962C8B-B14F-4D97-AF65-F5344CB8AC3E}">
        <p14:creationId xmlns:p14="http://schemas.microsoft.com/office/powerpoint/2010/main" val="11181172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Locally-Connected Dynamic Routing Algorithm</a:t>
            </a:r>
          </a:p>
        </p:txBody>
      </p:sp>
      <p:pic>
        <p:nvPicPr>
          <p:cNvPr id="9" name="Picture 8" descr="A screenshot of a cell phone&#10;&#10;Description automatically generated">
            <a:extLst>
              <a:ext uri="{FF2B5EF4-FFF2-40B4-BE49-F238E27FC236}">
                <a16:creationId xmlns:a16="http://schemas.microsoft.com/office/drawing/2014/main" id="{BC6A2A56-9B09-7345-9FC9-CB1E72B48D14}"/>
              </a:ext>
            </a:extLst>
          </p:cNvPr>
          <p:cNvPicPr>
            <a:picLocks noChangeAspect="1"/>
          </p:cNvPicPr>
          <p:nvPr/>
        </p:nvPicPr>
        <p:blipFill rotWithShape="1">
          <a:blip r:embed="rId3"/>
          <a:srcRect t="3650" b="2774"/>
          <a:stretch/>
        </p:blipFill>
        <p:spPr>
          <a:xfrm>
            <a:off x="188246" y="1025558"/>
            <a:ext cx="8636730" cy="3084576"/>
          </a:xfrm>
          <a:prstGeom prst="rect">
            <a:avLst/>
          </a:prstGeom>
          <a:ln w="63500">
            <a:noFill/>
          </a:ln>
        </p:spPr>
      </p:pic>
      <p:sp>
        <p:nvSpPr>
          <p:cNvPr id="3" name="Rectangle 2">
            <a:extLst>
              <a:ext uri="{FF2B5EF4-FFF2-40B4-BE49-F238E27FC236}">
                <a16:creationId xmlns:a16="http://schemas.microsoft.com/office/drawing/2014/main" id="{36BA8D85-1726-5A4D-97E7-80EE7F433A8F}"/>
              </a:ext>
            </a:extLst>
          </p:cNvPr>
          <p:cNvSpPr/>
          <p:nvPr/>
        </p:nvSpPr>
        <p:spPr>
          <a:xfrm>
            <a:off x="357188" y="1885950"/>
            <a:ext cx="3800475" cy="35873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B20FB92-DFEA-764D-9D33-7630C13B42D5}"/>
              </a:ext>
            </a:extLst>
          </p:cNvPr>
          <p:cNvSpPr txBox="1"/>
          <p:nvPr/>
        </p:nvSpPr>
        <p:spPr>
          <a:xfrm>
            <a:off x="326183" y="4679915"/>
            <a:ext cx="11405138" cy="1200329"/>
          </a:xfrm>
          <a:prstGeom prst="rect">
            <a:avLst/>
          </a:prstGeom>
          <a:noFill/>
        </p:spPr>
        <p:txBody>
          <a:bodyPr wrap="square" rtlCol="0">
            <a:spAutoFit/>
          </a:bodyPr>
          <a:lstStyle/>
          <a:p>
            <a:r>
              <a:rPr lang="en-GB" dirty="0"/>
              <a:t>Instead of matrix transformation, a convolution layer is applied to map the activations from the children capsules to the parent “predictions”.</a:t>
            </a:r>
          </a:p>
          <a:p>
            <a:endParaRPr lang="en-GB" dirty="0"/>
          </a:p>
          <a:p>
            <a:r>
              <a:rPr lang="en-GB" dirty="0">
                <a:sym typeface="Wingdings" pitchFamily="2" charset="2"/>
              </a:rPr>
              <a:t>The convolution kernels are shared between the input capsules  less parameters!</a:t>
            </a:r>
            <a:endParaRPr lang="en-GB" dirty="0"/>
          </a:p>
        </p:txBody>
      </p:sp>
      <p:pic>
        <p:nvPicPr>
          <p:cNvPr id="6" name="Picture 5" descr="A screenshot of a cell phone&#10;&#10;Description automatically generated">
            <a:extLst>
              <a:ext uri="{FF2B5EF4-FFF2-40B4-BE49-F238E27FC236}">
                <a16:creationId xmlns:a16="http://schemas.microsoft.com/office/drawing/2014/main" id="{7FFD0594-197B-CA48-A2F7-53991CF9DDF2}"/>
              </a:ext>
            </a:extLst>
          </p:cNvPr>
          <p:cNvPicPr>
            <a:picLocks noChangeAspect="1"/>
          </p:cNvPicPr>
          <p:nvPr/>
        </p:nvPicPr>
        <p:blipFill>
          <a:blip r:embed="rId4"/>
          <a:stretch>
            <a:fillRect/>
          </a:stretch>
        </p:blipFill>
        <p:spPr>
          <a:xfrm>
            <a:off x="9261157" y="2313773"/>
            <a:ext cx="1691111" cy="595915"/>
          </a:xfrm>
          <a:prstGeom prst="rect">
            <a:avLst/>
          </a:prstGeom>
        </p:spPr>
      </p:pic>
      <p:pic>
        <p:nvPicPr>
          <p:cNvPr id="8" name="Picture 7" descr="A picture containing object, antenna, sky&#10;&#10;Description automatically generated">
            <a:extLst>
              <a:ext uri="{FF2B5EF4-FFF2-40B4-BE49-F238E27FC236}">
                <a16:creationId xmlns:a16="http://schemas.microsoft.com/office/drawing/2014/main" id="{B9A10A9D-5798-6B4F-996C-8C75AC0873F1}"/>
              </a:ext>
            </a:extLst>
          </p:cNvPr>
          <p:cNvPicPr>
            <a:picLocks noChangeAspect="1"/>
          </p:cNvPicPr>
          <p:nvPr/>
        </p:nvPicPr>
        <p:blipFill>
          <a:blip r:embed="rId5"/>
          <a:stretch>
            <a:fillRect/>
          </a:stretch>
        </p:blipFill>
        <p:spPr>
          <a:xfrm>
            <a:off x="9283489" y="3612882"/>
            <a:ext cx="2154822" cy="741824"/>
          </a:xfrm>
          <a:prstGeom prst="rect">
            <a:avLst/>
          </a:prstGeom>
        </p:spPr>
      </p:pic>
      <p:sp>
        <p:nvSpPr>
          <p:cNvPr id="10" name="TextBox 9">
            <a:extLst>
              <a:ext uri="{FF2B5EF4-FFF2-40B4-BE49-F238E27FC236}">
                <a16:creationId xmlns:a16="http://schemas.microsoft.com/office/drawing/2014/main" id="{D8568538-B7F4-CE46-B348-AF8E530BBDF1}"/>
              </a:ext>
            </a:extLst>
          </p:cNvPr>
          <p:cNvSpPr txBox="1"/>
          <p:nvPr/>
        </p:nvSpPr>
        <p:spPr>
          <a:xfrm>
            <a:off x="9214482" y="1987336"/>
            <a:ext cx="1784463" cy="369332"/>
          </a:xfrm>
          <a:prstGeom prst="rect">
            <a:avLst/>
          </a:prstGeom>
          <a:noFill/>
        </p:spPr>
        <p:txBody>
          <a:bodyPr wrap="none" rtlCol="0">
            <a:spAutoFit/>
          </a:bodyPr>
          <a:lstStyle/>
          <a:p>
            <a:r>
              <a:rPr lang="en-GB" dirty="0" err="1"/>
              <a:t>Softmax</a:t>
            </a:r>
            <a:r>
              <a:rPr lang="en-GB" dirty="0">
                <a:sym typeface="Wingdings" pitchFamily="2" charset="2"/>
              </a:rPr>
              <a:t> (</a:t>
            </a:r>
            <a:r>
              <a:rPr lang="en-GB" dirty="0" err="1">
                <a:sym typeface="Wingdings" pitchFamily="2" charset="2"/>
              </a:rPr>
              <a:t>Eq</a:t>
            </a:r>
            <a:r>
              <a:rPr lang="en-GB" dirty="0">
                <a:sym typeface="Wingdings" pitchFamily="2" charset="2"/>
              </a:rPr>
              <a:t>  4)</a:t>
            </a:r>
            <a:endParaRPr lang="en-GB" dirty="0"/>
          </a:p>
        </p:txBody>
      </p:sp>
      <p:sp>
        <p:nvSpPr>
          <p:cNvPr id="12" name="TextBox 11">
            <a:extLst>
              <a:ext uri="{FF2B5EF4-FFF2-40B4-BE49-F238E27FC236}">
                <a16:creationId xmlns:a16="http://schemas.microsoft.com/office/drawing/2014/main" id="{723FE3BB-04A2-9C46-B03B-9D0CE895333A}"/>
              </a:ext>
            </a:extLst>
          </p:cNvPr>
          <p:cNvSpPr txBox="1"/>
          <p:nvPr/>
        </p:nvSpPr>
        <p:spPr>
          <a:xfrm>
            <a:off x="9170027" y="3284493"/>
            <a:ext cx="2661306" cy="369332"/>
          </a:xfrm>
          <a:prstGeom prst="rect">
            <a:avLst/>
          </a:prstGeom>
          <a:noFill/>
        </p:spPr>
        <p:txBody>
          <a:bodyPr wrap="none" rtlCol="0">
            <a:spAutoFit/>
          </a:bodyPr>
          <a:lstStyle/>
          <a:p>
            <a:r>
              <a:rPr lang="en-GB" dirty="0"/>
              <a:t>Squash operation (</a:t>
            </a:r>
            <a:r>
              <a:rPr lang="en-GB" dirty="0" err="1"/>
              <a:t>Eq</a:t>
            </a:r>
            <a:r>
              <a:rPr lang="en-GB" dirty="0"/>
              <a:t> 5)</a:t>
            </a:r>
          </a:p>
        </p:txBody>
      </p:sp>
      <p:cxnSp>
        <p:nvCxnSpPr>
          <p:cNvPr id="14" name="Straight Arrow Connector 13">
            <a:extLst>
              <a:ext uri="{FF2B5EF4-FFF2-40B4-BE49-F238E27FC236}">
                <a16:creationId xmlns:a16="http://schemas.microsoft.com/office/drawing/2014/main" id="{0ABE7ACE-8E0A-3447-9CF5-E3C57E117D55}"/>
              </a:ext>
            </a:extLst>
          </p:cNvPr>
          <p:cNvCxnSpPr>
            <a:cxnSpLocks/>
            <a:endCxn id="10" idx="1"/>
          </p:cNvCxnSpPr>
          <p:nvPr/>
        </p:nvCxnSpPr>
        <p:spPr>
          <a:xfrm flipV="1">
            <a:off x="8301038" y="2172002"/>
            <a:ext cx="913444" cy="455912"/>
          </a:xfrm>
          <a:prstGeom prst="straightConnector1">
            <a:avLst/>
          </a:prstGeom>
          <a:ln>
            <a:solidFill>
              <a:srgbClr val="0A2D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C0194B1-165A-CF4F-A757-913CD3357818}"/>
              </a:ext>
            </a:extLst>
          </p:cNvPr>
          <p:cNvCxnSpPr>
            <a:cxnSpLocks/>
            <a:endCxn id="12" idx="1"/>
          </p:cNvCxnSpPr>
          <p:nvPr/>
        </p:nvCxnSpPr>
        <p:spPr>
          <a:xfrm>
            <a:off x="8301038" y="3296790"/>
            <a:ext cx="868989" cy="172369"/>
          </a:xfrm>
          <a:prstGeom prst="straightConnector1">
            <a:avLst/>
          </a:prstGeom>
          <a:ln>
            <a:solidFill>
              <a:srgbClr val="0A2D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1153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latent space</a:t>
            </a:r>
          </a:p>
        </p:txBody>
      </p:sp>
      <p:pic>
        <p:nvPicPr>
          <p:cNvPr id="5" name="Picture 4" descr="A screenshot of a cell phone&#10;&#10;Description automatically generated">
            <a:extLst>
              <a:ext uri="{FF2B5EF4-FFF2-40B4-BE49-F238E27FC236}">
                <a16:creationId xmlns:a16="http://schemas.microsoft.com/office/drawing/2014/main" id="{549C9C6E-098B-A047-BA44-6E2CB3B1BAA4}"/>
              </a:ext>
            </a:extLst>
          </p:cNvPr>
          <p:cNvPicPr>
            <a:picLocks noChangeAspect="1"/>
          </p:cNvPicPr>
          <p:nvPr/>
        </p:nvPicPr>
        <p:blipFill rotWithShape="1">
          <a:blip r:embed="rId3"/>
          <a:srcRect b="17974"/>
          <a:stretch/>
        </p:blipFill>
        <p:spPr>
          <a:xfrm>
            <a:off x="196313" y="1220355"/>
            <a:ext cx="6063372" cy="469467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9B3B2F0-8D34-8A4F-9788-9CE67EC9ED54}"/>
              </a:ext>
            </a:extLst>
          </p:cNvPr>
          <p:cNvPicPr>
            <a:picLocks noChangeAspect="1"/>
          </p:cNvPicPr>
          <p:nvPr/>
        </p:nvPicPr>
        <p:blipFill rotWithShape="1">
          <a:blip r:embed="rId3"/>
          <a:srcRect t="80362"/>
          <a:stretch/>
        </p:blipFill>
        <p:spPr>
          <a:xfrm>
            <a:off x="5984703" y="3005715"/>
            <a:ext cx="6063372" cy="1123950"/>
          </a:xfrm>
          <a:prstGeom prst="rect">
            <a:avLst/>
          </a:prstGeom>
        </p:spPr>
      </p:pic>
    </p:spTree>
    <p:extLst>
      <p:ext uri="{BB962C8B-B14F-4D97-AF65-F5344CB8AC3E}">
        <p14:creationId xmlns:p14="http://schemas.microsoft.com/office/powerpoint/2010/main" val="1187995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features in the capsules 1/2</a:t>
            </a:r>
          </a:p>
        </p:txBody>
      </p:sp>
      <p:pic>
        <p:nvPicPr>
          <p:cNvPr id="6" name="Picture 5" descr="A screenshot of a cell phone&#10;&#10;Description automatically generated">
            <a:extLst>
              <a:ext uri="{FF2B5EF4-FFF2-40B4-BE49-F238E27FC236}">
                <a16:creationId xmlns:a16="http://schemas.microsoft.com/office/drawing/2014/main" id="{B3E38A44-B932-FF44-B0F7-B15D86BD03E4}"/>
              </a:ext>
            </a:extLst>
          </p:cNvPr>
          <p:cNvPicPr>
            <a:picLocks noChangeAspect="1"/>
          </p:cNvPicPr>
          <p:nvPr/>
        </p:nvPicPr>
        <p:blipFill rotWithShape="1">
          <a:blip r:embed="rId2"/>
          <a:srcRect r="14502"/>
          <a:stretch/>
        </p:blipFill>
        <p:spPr>
          <a:xfrm>
            <a:off x="385095" y="1076705"/>
            <a:ext cx="5524499" cy="4589917"/>
          </a:xfrm>
          <a:prstGeom prst="rect">
            <a:avLst/>
          </a:prstGeom>
        </p:spPr>
      </p:pic>
      <p:pic>
        <p:nvPicPr>
          <p:cNvPr id="10" name="Picture 9" descr="A close up of text on a white surface&#10;&#10;Description automatically generated">
            <a:extLst>
              <a:ext uri="{FF2B5EF4-FFF2-40B4-BE49-F238E27FC236}">
                <a16:creationId xmlns:a16="http://schemas.microsoft.com/office/drawing/2014/main" id="{F5E3A925-2184-D542-B3CB-5BDE048DD23D}"/>
              </a:ext>
            </a:extLst>
          </p:cNvPr>
          <p:cNvPicPr>
            <a:picLocks noChangeAspect="1"/>
          </p:cNvPicPr>
          <p:nvPr/>
        </p:nvPicPr>
        <p:blipFill rotWithShape="1">
          <a:blip r:embed="rId3"/>
          <a:srcRect r="9740" b="3613"/>
          <a:stretch/>
        </p:blipFill>
        <p:spPr>
          <a:xfrm>
            <a:off x="5909594" y="2606933"/>
            <a:ext cx="5282662" cy="3059690"/>
          </a:xfrm>
          <a:prstGeom prst="rect">
            <a:avLst/>
          </a:prstGeom>
        </p:spPr>
      </p:pic>
      <p:pic>
        <p:nvPicPr>
          <p:cNvPr id="12" name="Picture 11">
            <a:extLst>
              <a:ext uri="{FF2B5EF4-FFF2-40B4-BE49-F238E27FC236}">
                <a16:creationId xmlns:a16="http://schemas.microsoft.com/office/drawing/2014/main" id="{DD9CE775-0EBE-EF46-B716-0FB3A7ED40FC}"/>
              </a:ext>
            </a:extLst>
          </p:cNvPr>
          <p:cNvPicPr>
            <a:picLocks noChangeAspect="1"/>
          </p:cNvPicPr>
          <p:nvPr/>
        </p:nvPicPr>
        <p:blipFill rotWithShape="1">
          <a:blip r:embed="rId4"/>
          <a:srcRect l="13161"/>
          <a:stretch/>
        </p:blipFill>
        <p:spPr>
          <a:xfrm>
            <a:off x="5909594" y="1667133"/>
            <a:ext cx="5282662" cy="939799"/>
          </a:xfrm>
          <a:prstGeom prst="rect">
            <a:avLst/>
          </a:prstGeom>
        </p:spPr>
      </p:pic>
    </p:spTree>
    <p:extLst>
      <p:ext uri="{BB962C8B-B14F-4D97-AF65-F5344CB8AC3E}">
        <p14:creationId xmlns:p14="http://schemas.microsoft.com/office/powerpoint/2010/main" val="4017898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features in the capsules 2/2</a:t>
            </a:r>
          </a:p>
        </p:txBody>
      </p:sp>
      <p:pic>
        <p:nvPicPr>
          <p:cNvPr id="10" name="Picture 9" descr="A close up of text on a white surface&#10;&#10;Description automatically generated">
            <a:extLst>
              <a:ext uri="{FF2B5EF4-FFF2-40B4-BE49-F238E27FC236}">
                <a16:creationId xmlns:a16="http://schemas.microsoft.com/office/drawing/2014/main" id="{F5E3A925-2184-D542-B3CB-5BDE048DD23D}"/>
              </a:ext>
            </a:extLst>
          </p:cNvPr>
          <p:cNvPicPr>
            <a:picLocks noChangeAspect="1"/>
          </p:cNvPicPr>
          <p:nvPr/>
        </p:nvPicPr>
        <p:blipFill rotWithShape="1">
          <a:blip r:embed="rId2"/>
          <a:srcRect t="60920" r="16294"/>
          <a:stretch/>
        </p:blipFill>
        <p:spPr>
          <a:xfrm>
            <a:off x="5406880" y="1528103"/>
            <a:ext cx="6355445" cy="1609344"/>
          </a:xfrm>
          <a:prstGeom prst="rect">
            <a:avLst/>
          </a:prstGeom>
        </p:spPr>
      </p:pic>
      <p:sp>
        <p:nvSpPr>
          <p:cNvPr id="3" name="TextBox 2">
            <a:extLst>
              <a:ext uri="{FF2B5EF4-FFF2-40B4-BE49-F238E27FC236}">
                <a16:creationId xmlns:a16="http://schemas.microsoft.com/office/drawing/2014/main" id="{31EE59F9-84F1-2C44-9041-DC7C670D7964}"/>
              </a:ext>
            </a:extLst>
          </p:cNvPr>
          <p:cNvSpPr txBox="1"/>
          <p:nvPr/>
        </p:nvSpPr>
        <p:spPr>
          <a:xfrm>
            <a:off x="139224" y="1170998"/>
            <a:ext cx="3164264" cy="369332"/>
          </a:xfrm>
          <a:prstGeom prst="rect">
            <a:avLst/>
          </a:prstGeom>
          <a:noFill/>
        </p:spPr>
        <p:txBody>
          <a:bodyPr wrap="none" rtlCol="0">
            <a:spAutoFit/>
          </a:bodyPr>
          <a:lstStyle/>
          <a:p>
            <a:r>
              <a:rPr lang="en-GB" dirty="0">
                <a:latin typeface="Kings Caslon Text" panose="02000503000000020003" pitchFamily="2" charset="77"/>
              </a:rPr>
              <a:t>Pix2Pix – Last layer activations</a:t>
            </a:r>
          </a:p>
        </p:txBody>
      </p:sp>
      <p:sp>
        <p:nvSpPr>
          <p:cNvPr id="7" name="TextBox 6">
            <a:extLst>
              <a:ext uri="{FF2B5EF4-FFF2-40B4-BE49-F238E27FC236}">
                <a16:creationId xmlns:a16="http://schemas.microsoft.com/office/drawing/2014/main" id="{CF1C614C-39D9-EC41-8578-37D23004777B}"/>
              </a:ext>
            </a:extLst>
          </p:cNvPr>
          <p:cNvSpPr txBox="1"/>
          <p:nvPr/>
        </p:nvSpPr>
        <p:spPr>
          <a:xfrm>
            <a:off x="5406880" y="1142511"/>
            <a:ext cx="3638753" cy="369332"/>
          </a:xfrm>
          <a:prstGeom prst="rect">
            <a:avLst/>
          </a:prstGeom>
          <a:noFill/>
        </p:spPr>
        <p:txBody>
          <a:bodyPr wrap="none" rtlCol="0">
            <a:spAutoFit/>
          </a:bodyPr>
          <a:lstStyle/>
          <a:p>
            <a:r>
              <a:rPr lang="en-GB" dirty="0">
                <a:latin typeface="Kings Caslon Text" panose="02000503000000020003" pitchFamily="2" charset="77"/>
              </a:rPr>
              <a:t>CapsPix2Pix – Last layer activations</a:t>
            </a:r>
          </a:p>
        </p:txBody>
      </p:sp>
      <p:pic>
        <p:nvPicPr>
          <p:cNvPr id="5" name="Picture 4" descr="A close up of text on a white surface&#10;&#10;Description automatically generated">
            <a:extLst>
              <a:ext uri="{FF2B5EF4-FFF2-40B4-BE49-F238E27FC236}">
                <a16:creationId xmlns:a16="http://schemas.microsoft.com/office/drawing/2014/main" id="{27163374-3C54-484C-AE8B-78E9B31B290D}"/>
              </a:ext>
            </a:extLst>
          </p:cNvPr>
          <p:cNvPicPr>
            <a:picLocks noChangeAspect="1"/>
          </p:cNvPicPr>
          <p:nvPr/>
        </p:nvPicPr>
        <p:blipFill>
          <a:blip r:embed="rId3"/>
          <a:stretch>
            <a:fillRect/>
          </a:stretch>
        </p:blipFill>
        <p:spPr>
          <a:xfrm>
            <a:off x="139224" y="1528103"/>
            <a:ext cx="4967573" cy="523062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8205089-78B4-554F-9FE2-AEDFC8BA1687}"/>
              </a:ext>
            </a:extLst>
          </p:cNvPr>
          <p:cNvPicPr>
            <a:picLocks noChangeAspect="1"/>
          </p:cNvPicPr>
          <p:nvPr/>
        </p:nvPicPr>
        <p:blipFill>
          <a:blip r:embed="rId4"/>
          <a:stretch>
            <a:fillRect/>
          </a:stretch>
        </p:blipFill>
        <p:spPr>
          <a:xfrm>
            <a:off x="5406880" y="3410809"/>
            <a:ext cx="3044817" cy="3267191"/>
          </a:xfrm>
          <a:prstGeom prst="rect">
            <a:avLst/>
          </a:prstGeom>
        </p:spPr>
      </p:pic>
      <p:sp>
        <p:nvSpPr>
          <p:cNvPr id="11" name="TextBox 10">
            <a:extLst>
              <a:ext uri="{FF2B5EF4-FFF2-40B4-BE49-F238E27FC236}">
                <a16:creationId xmlns:a16="http://schemas.microsoft.com/office/drawing/2014/main" id="{5F8E923D-B5DA-3D42-96CD-09B928616C04}"/>
              </a:ext>
            </a:extLst>
          </p:cNvPr>
          <p:cNvSpPr txBox="1"/>
          <p:nvPr/>
        </p:nvSpPr>
        <p:spPr>
          <a:xfrm>
            <a:off x="8584602" y="4564344"/>
            <a:ext cx="1594511" cy="960120"/>
          </a:xfrm>
          <a:prstGeom prst="rect">
            <a:avLst/>
          </a:prstGeom>
          <a:noFill/>
        </p:spPr>
        <p:txBody>
          <a:bodyPr wrap="square" rtlCol="0">
            <a:spAutoFit/>
          </a:bodyPr>
          <a:lstStyle/>
          <a:p>
            <a:r>
              <a:rPr lang="en-GB" dirty="0">
                <a:latin typeface="Kings Caslon Text" panose="02000503000000020003" pitchFamily="2" charset="77"/>
              </a:rPr>
              <a:t>Synthetic images comparison</a:t>
            </a:r>
          </a:p>
        </p:txBody>
      </p:sp>
    </p:spTree>
    <p:extLst>
      <p:ext uri="{BB962C8B-B14F-4D97-AF65-F5344CB8AC3E}">
        <p14:creationId xmlns:p14="http://schemas.microsoft.com/office/powerpoint/2010/main" val="6006055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2063" y="4689283"/>
            <a:ext cx="11280263" cy="728721"/>
          </a:xfrm>
        </p:spPr>
        <p:txBody>
          <a:bodyPr/>
          <a:lstStyle/>
          <a:p>
            <a:r>
              <a:rPr lang="en-US" dirty="0"/>
              <a:t>Discussion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0741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sum up…</a:t>
            </a:r>
          </a:p>
        </p:txBody>
      </p:sp>
      <p:sp>
        <p:nvSpPr>
          <p:cNvPr id="4" name="TextBox 3">
            <a:extLst>
              <a:ext uri="{FF2B5EF4-FFF2-40B4-BE49-F238E27FC236}">
                <a16:creationId xmlns:a16="http://schemas.microsoft.com/office/drawing/2014/main" id="{A05606DC-973A-6F4F-9D2F-C410CD7BAA57}"/>
              </a:ext>
            </a:extLst>
          </p:cNvPr>
          <p:cNvSpPr txBox="1"/>
          <p:nvPr/>
        </p:nvSpPr>
        <p:spPr>
          <a:xfrm>
            <a:off x="482063" y="1456782"/>
            <a:ext cx="5404387" cy="3139321"/>
          </a:xfrm>
          <a:prstGeom prst="rect">
            <a:avLst/>
          </a:prstGeom>
          <a:noFill/>
        </p:spPr>
        <p:txBody>
          <a:bodyPr wrap="square" rtlCol="0">
            <a:spAutoFit/>
          </a:bodyPr>
          <a:lstStyle/>
          <a:p>
            <a:r>
              <a:rPr lang="en-GB" b="1" dirty="0"/>
              <a:t>Pros</a:t>
            </a:r>
          </a:p>
          <a:p>
            <a:endParaRPr lang="en-GB" dirty="0"/>
          </a:p>
          <a:p>
            <a:pPr marL="285750" indent="-285750">
              <a:buFont typeface="Arial" panose="020B0604020202020204" pitchFamily="34" charset="0"/>
              <a:buChar char="•"/>
            </a:pPr>
            <a:r>
              <a:rPr lang="en-GB" dirty="0"/>
              <a:t>In computer vision, capsules have shown to successfully learn using only a fraction of the data</a:t>
            </a:r>
          </a:p>
          <a:p>
            <a:pPr marL="285750" indent="-285750">
              <a:buFont typeface="Arial" panose="020B0604020202020204" pitchFamily="34" charset="0"/>
              <a:buChar char="•"/>
            </a:pPr>
            <a:r>
              <a:rPr lang="en-GB" dirty="0"/>
              <a:t>CapsPix2Pix 7x less parameters than Pix2Pix</a:t>
            </a:r>
          </a:p>
          <a:p>
            <a:pPr marL="285750" indent="-285750">
              <a:buFont typeface="Arial" panose="020B0604020202020204" pitchFamily="34" charset="0"/>
              <a:buChar char="•"/>
            </a:pPr>
            <a:r>
              <a:rPr lang="en-GB" dirty="0"/>
              <a:t>More variation in the generated data</a:t>
            </a:r>
          </a:p>
          <a:p>
            <a:pPr marL="285750" indent="-285750">
              <a:buFont typeface="Arial" panose="020B0604020202020204" pitchFamily="34" charset="0"/>
              <a:buChar char="•"/>
            </a:pPr>
            <a:r>
              <a:rPr lang="en-GB" dirty="0"/>
              <a:t>Successful data augmentation for a segmentation task</a:t>
            </a:r>
          </a:p>
          <a:p>
            <a:pPr marL="285750" indent="-285750">
              <a:buFont typeface="Arial" panose="020B0604020202020204" pitchFamily="34" charset="0"/>
              <a:buChar char="•"/>
            </a:pPr>
            <a:r>
              <a:rPr lang="en-GB" dirty="0"/>
              <a:t>Features clustering and visualisation</a:t>
            </a:r>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09C7A6CC-528D-C744-9085-07C448E9AEAA}"/>
              </a:ext>
            </a:extLst>
          </p:cNvPr>
          <p:cNvSpPr txBox="1"/>
          <p:nvPr/>
        </p:nvSpPr>
        <p:spPr>
          <a:xfrm>
            <a:off x="6122194" y="1456782"/>
            <a:ext cx="4966237" cy="1754326"/>
          </a:xfrm>
          <a:prstGeom prst="rect">
            <a:avLst/>
          </a:prstGeom>
          <a:noFill/>
        </p:spPr>
        <p:txBody>
          <a:bodyPr wrap="square" rtlCol="0">
            <a:spAutoFit/>
          </a:bodyPr>
          <a:lstStyle/>
          <a:p>
            <a:r>
              <a:rPr lang="en-GB" b="1" dirty="0"/>
              <a:t>Cons</a:t>
            </a:r>
          </a:p>
          <a:p>
            <a:endParaRPr lang="en-GB" dirty="0"/>
          </a:p>
          <a:p>
            <a:pPr marL="285750" indent="-285750">
              <a:buFont typeface="Arial" panose="020B0604020202020204" pitchFamily="34" charset="0"/>
              <a:buChar char="•"/>
            </a:pPr>
            <a:r>
              <a:rPr lang="en-GB" dirty="0"/>
              <a:t>Computationally expensive (5x slower at training, 13x slower at testing)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275199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a:t>
            </a:r>
          </a:p>
        </p:txBody>
      </p:sp>
      <p:sp>
        <p:nvSpPr>
          <p:cNvPr id="3" name="Content Placeholder 2"/>
          <p:cNvSpPr>
            <a:spLocks noGrp="1"/>
          </p:cNvSpPr>
          <p:nvPr>
            <p:ph idx="1"/>
          </p:nvPr>
        </p:nvSpPr>
        <p:spPr>
          <a:xfrm>
            <a:off x="482062" y="1310976"/>
            <a:ext cx="11280263" cy="4856400"/>
          </a:xfrm>
        </p:spPr>
        <p:txBody>
          <a:bodyPr>
            <a:normAutofit/>
          </a:bodyPr>
          <a:lstStyle/>
          <a:p>
            <a:pPr marL="0" indent="0">
              <a:buNone/>
            </a:pPr>
            <a:endParaRPr lang="en-US" dirty="0"/>
          </a:p>
          <a:p>
            <a:pPr marL="457200" indent="-457200">
              <a:buAutoNum type="arabicPeriod"/>
            </a:pPr>
            <a:r>
              <a:rPr lang="en-US" dirty="0"/>
              <a:t>Would this be as effective on a multi-class problem? Could it work on more complex anatomy, e.g. for MRI or CT synthesis?</a:t>
            </a:r>
          </a:p>
          <a:p>
            <a:pPr marL="457200" indent="-457200">
              <a:buAutoNum type="arabicPeriod"/>
            </a:pPr>
            <a:endParaRPr lang="en-US" dirty="0"/>
          </a:p>
          <a:p>
            <a:pPr marL="457200" indent="-457200">
              <a:buAutoNum type="arabicPeriod"/>
            </a:pPr>
            <a:r>
              <a:rPr lang="en-US" dirty="0"/>
              <a:t>How much of the output variability is given by the capsules and how much is actually due to the latent space (as opposed to dropout used in Pix2Pix)? For what type of problems are capsules actually needed? </a:t>
            </a:r>
          </a:p>
          <a:p>
            <a:pPr marL="457200" indent="-457200">
              <a:buAutoNum type="arabicPeriod"/>
            </a:pPr>
            <a:endParaRPr lang="en-US" dirty="0"/>
          </a:p>
          <a:p>
            <a:pPr marL="457200" indent="-457200">
              <a:buAutoNum type="arabicPeriod"/>
            </a:pPr>
            <a:r>
              <a:rPr lang="en-US" dirty="0"/>
              <a:t>Are the convolutional capsules losing the benefits ”global” relationships introduced with standard capsules?</a:t>
            </a:r>
          </a:p>
          <a:p>
            <a:pPr marL="0" indent="0">
              <a:buNone/>
            </a:pPr>
            <a:endParaRPr lang="en-US" dirty="0"/>
          </a:p>
        </p:txBody>
      </p:sp>
    </p:spTree>
    <p:extLst>
      <p:ext uri="{BB962C8B-B14F-4D97-AF65-F5344CB8AC3E}">
        <p14:creationId xmlns:p14="http://schemas.microsoft.com/office/powerpoint/2010/main" val="15814266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0" indent="0">
              <a:buNone/>
            </a:pPr>
            <a:r>
              <a:rPr lang="en-US" b="1" dirty="0"/>
              <a:t>Proposed Solution</a:t>
            </a:r>
          </a:p>
          <a:p>
            <a:pPr marL="0" indent="0">
              <a:buNone/>
            </a:pPr>
            <a:r>
              <a:rPr lang="en-US" dirty="0"/>
              <a:t>Conditional Generative Adversarial Network (</a:t>
            </a:r>
            <a:r>
              <a:rPr lang="en-US" dirty="0" err="1"/>
              <a:t>cGAN</a:t>
            </a:r>
            <a:r>
              <a:rPr lang="en-US" dirty="0"/>
              <a:t>) with the introduction of convolutional capsule architecture in the generator to group similar features.</a:t>
            </a:r>
          </a:p>
          <a:p>
            <a:pPr>
              <a:buFont typeface="Wingdings" pitchFamily="2" charset="2"/>
              <a:buChar char="à"/>
            </a:pPr>
            <a:r>
              <a:rPr lang="en-US" dirty="0">
                <a:sym typeface="Wingdings" pitchFamily="2" charset="2"/>
              </a:rPr>
              <a:t>Generate synthetic images conditioned on a segmentation image.</a:t>
            </a:r>
          </a:p>
          <a:p>
            <a:pPr>
              <a:buFont typeface="Wingdings" pitchFamily="2" charset="2"/>
              <a:buChar char="à"/>
            </a:pPr>
            <a:r>
              <a:rPr lang="en-US" dirty="0">
                <a:sym typeface="Wingdings" pitchFamily="2" charset="2"/>
              </a:rPr>
              <a:t>Train a U-Net on synthetic images to perform segmentation and test on real images</a:t>
            </a:r>
            <a:endParaRPr lang="en-US" dirty="0"/>
          </a:p>
          <a:p>
            <a:pPr marL="0" indent="0">
              <a:buNone/>
            </a:pPr>
            <a:endParaRPr lang="en-US" b="1" dirty="0"/>
          </a:p>
          <a:p>
            <a:pPr marL="0" indent="0">
              <a:buNone/>
            </a:pPr>
            <a:r>
              <a:rPr lang="en-US" b="1" dirty="0"/>
              <a:t>Application</a:t>
            </a:r>
          </a:p>
          <a:p>
            <a:pPr marL="0" indent="0">
              <a:buNone/>
            </a:pPr>
            <a:r>
              <a:rPr lang="en-US" dirty="0"/>
              <a:t>Segmentation of two-photon microscope images of mice cortical axons </a:t>
            </a:r>
          </a:p>
          <a:p>
            <a:endParaRPr lang="en-US" dirty="0"/>
          </a:p>
        </p:txBody>
      </p:sp>
      <p:pic>
        <p:nvPicPr>
          <p:cNvPr id="5" name="Picture 4">
            <a:extLst>
              <a:ext uri="{FF2B5EF4-FFF2-40B4-BE49-F238E27FC236}">
                <a16:creationId xmlns:a16="http://schemas.microsoft.com/office/drawing/2014/main" id="{E492F5D7-3FD6-1141-9EB2-8E25A70F4ABE}"/>
              </a:ext>
            </a:extLst>
          </p:cNvPr>
          <p:cNvPicPr>
            <a:picLocks noChangeAspect="1"/>
          </p:cNvPicPr>
          <p:nvPr/>
        </p:nvPicPr>
        <p:blipFill>
          <a:blip r:embed="rId2"/>
          <a:stretch>
            <a:fillRect/>
          </a:stretch>
        </p:blipFill>
        <p:spPr>
          <a:xfrm>
            <a:off x="2121297" y="4078132"/>
            <a:ext cx="7194153" cy="2599867"/>
          </a:xfrm>
          <a:prstGeom prst="rect">
            <a:avLst/>
          </a:prstGeom>
        </p:spPr>
      </p:pic>
    </p:spTree>
    <p:extLst>
      <p:ext uri="{BB962C8B-B14F-4D97-AF65-F5344CB8AC3E}">
        <p14:creationId xmlns:p14="http://schemas.microsoft.com/office/powerpoint/2010/main" val="4317945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 Concepts</a:t>
            </a:r>
          </a:p>
        </p:txBody>
      </p:sp>
      <p:sp>
        <p:nvSpPr>
          <p:cNvPr id="3" name="Subtitle 2"/>
          <p:cNvSpPr>
            <a:spLocks noGrp="1"/>
          </p:cNvSpPr>
          <p:nvPr>
            <p:ph type="subTitle" idx="1"/>
          </p:nvPr>
        </p:nvSpPr>
        <p:spPr/>
        <p:txBody>
          <a:bodyPr/>
          <a:lstStyle/>
          <a:p>
            <a:r>
              <a:rPr lang="en-US" dirty="0"/>
              <a:t>Capsule Networks and Dynamic Routing</a:t>
            </a:r>
          </a:p>
        </p:txBody>
      </p:sp>
    </p:spTree>
    <p:extLst>
      <p:ext uri="{BB962C8B-B14F-4D97-AF65-F5344CB8AC3E}">
        <p14:creationId xmlns:p14="http://schemas.microsoft.com/office/powerpoint/2010/main" val="9476654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representation in space</a:t>
            </a:r>
          </a:p>
        </p:txBody>
      </p:sp>
      <p:sp>
        <p:nvSpPr>
          <p:cNvPr id="3" name="Content Placeholder 2"/>
          <p:cNvSpPr>
            <a:spLocks noGrp="1"/>
          </p:cNvSpPr>
          <p:nvPr>
            <p:ph idx="1"/>
          </p:nvPr>
        </p:nvSpPr>
        <p:spPr>
          <a:xfrm>
            <a:off x="482063" y="1088136"/>
            <a:ext cx="11280263" cy="2516620"/>
          </a:xfrm>
        </p:spPr>
        <p:txBody>
          <a:bodyPr>
            <a:normAutofit lnSpcReduction="10000"/>
          </a:bodyPr>
          <a:lstStyle/>
          <a:p>
            <a:r>
              <a:rPr lang="en-GB" dirty="0"/>
              <a:t>Representation of objects in the brain does not depend on view angle.</a:t>
            </a:r>
          </a:p>
          <a:p>
            <a:endParaRPr lang="en-GB" dirty="0"/>
          </a:p>
          <a:p>
            <a:r>
              <a:rPr lang="en-GB" dirty="0"/>
              <a:t>Relationships between 3D objects can be represented by a so-called</a:t>
            </a:r>
            <a:r>
              <a:rPr lang="en-GB" dirty="0">
                <a:solidFill>
                  <a:srgbClr val="C00000"/>
                </a:solidFill>
              </a:rPr>
              <a:t> pose </a:t>
            </a:r>
            <a:r>
              <a:rPr lang="en-GB" dirty="0"/>
              <a:t>(i.e. translation + rotation)</a:t>
            </a:r>
          </a:p>
          <a:p>
            <a:endParaRPr lang="en-GB" dirty="0"/>
          </a:p>
          <a:p>
            <a:r>
              <a:rPr lang="en-GB" dirty="0"/>
              <a:t>In order to correctly do classification and object recognition, it is important to preserve hierarchical pose relationships between object parts.</a:t>
            </a:r>
          </a:p>
        </p:txBody>
      </p:sp>
      <p:pic>
        <p:nvPicPr>
          <p:cNvPr id="6" name="Picture 5" descr="A group of people in front of a building&#10;&#10;Description automatically generated">
            <a:extLst>
              <a:ext uri="{FF2B5EF4-FFF2-40B4-BE49-F238E27FC236}">
                <a16:creationId xmlns:a16="http://schemas.microsoft.com/office/drawing/2014/main" id="{D2C8BE7E-32F8-ED4D-99D9-1742034C114D}"/>
              </a:ext>
            </a:extLst>
          </p:cNvPr>
          <p:cNvPicPr>
            <a:picLocks noChangeAspect="1"/>
          </p:cNvPicPr>
          <p:nvPr/>
        </p:nvPicPr>
        <p:blipFill>
          <a:blip r:embed="rId2"/>
          <a:stretch>
            <a:fillRect/>
          </a:stretch>
        </p:blipFill>
        <p:spPr>
          <a:xfrm>
            <a:off x="2252250" y="3604756"/>
            <a:ext cx="7125033" cy="3073244"/>
          </a:xfrm>
          <a:prstGeom prst="rect">
            <a:avLst/>
          </a:prstGeom>
        </p:spPr>
      </p:pic>
    </p:spTree>
    <p:extLst>
      <p:ext uri="{BB962C8B-B14F-4D97-AF65-F5344CB8AC3E}">
        <p14:creationId xmlns:p14="http://schemas.microsoft.com/office/powerpoint/2010/main" val="6562891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CNN</a:t>
            </a:r>
          </a:p>
        </p:txBody>
      </p:sp>
      <p:sp>
        <p:nvSpPr>
          <p:cNvPr id="10" name="Content Placeholder 2">
            <a:extLst>
              <a:ext uri="{FF2B5EF4-FFF2-40B4-BE49-F238E27FC236}">
                <a16:creationId xmlns:a16="http://schemas.microsoft.com/office/drawing/2014/main" id="{0E81A865-9986-E04B-8A80-04BDC5D8E62F}"/>
              </a:ext>
            </a:extLst>
          </p:cNvPr>
          <p:cNvSpPr txBox="1">
            <a:spLocks/>
          </p:cNvSpPr>
          <p:nvPr/>
        </p:nvSpPr>
        <p:spPr>
          <a:xfrm>
            <a:off x="4952833" y="1073859"/>
            <a:ext cx="7108893" cy="2886456"/>
          </a:xfrm>
          <a:prstGeom prst="rect">
            <a:avLst/>
          </a:prstGeom>
        </p:spPr>
        <p:txBody>
          <a:bodyPr vert="horz" lIns="0" tIns="0" rIns="0" bIns="0" rtlCol="0">
            <a:normAutofit fontScale="92500"/>
          </a:bodyPr>
          <a:lstStyle>
            <a:lvl1pPr marL="26987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mn-lt"/>
                <a:ea typeface="+mn-ea"/>
                <a:cs typeface="KingsBureauGrot FiveOne" panose="02000506040000020004" pitchFamily="2" charset="0"/>
              </a:defRPr>
            </a:lvl1pPr>
            <a:lvl2pPr marL="53975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mn-lt"/>
                <a:ea typeface="+mn-ea"/>
                <a:cs typeface="KingsBureauGrot FiveOne" panose="02000506040000020004" pitchFamily="2" charset="0"/>
              </a:defRPr>
            </a:lvl2pPr>
            <a:lvl3pPr marL="80962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mn-lt"/>
                <a:ea typeface="+mn-ea"/>
                <a:cs typeface="KingsBureauGrot FiveOne" panose="02000506040000020004" pitchFamily="2" charset="0"/>
              </a:defRPr>
            </a:lvl3pPr>
            <a:lvl4pPr marL="107950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mn-lt"/>
                <a:ea typeface="+mn-ea"/>
                <a:cs typeface="KingsBureauGrot FiveOne" panose="02000506040000020004" pitchFamily="2" charset="0"/>
              </a:defRPr>
            </a:lvl4pPr>
            <a:lvl5pPr marL="1341438" indent="-261938" algn="l" defTabSz="457200" rtl="0" eaLnBrk="1" latinLnBrk="0" hangingPunct="1">
              <a:lnSpc>
                <a:spcPct val="120000"/>
              </a:lnSpc>
              <a:spcBef>
                <a:spcPts val="0"/>
              </a:spcBef>
              <a:buClr>
                <a:srgbClr val="0A2D50"/>
              </a:buClr>
              <a:buFont typeface="Arial"/>
              <a:buChar char="•"/>
              <a:defRPr sz="2000" kern="1200">
                <a:solidFill>
                  <a:schemeClr val="tx1"/>
                </a:solidFill>
                <a:latin typeface="+mn-lt"/>
                <a:ea typeface="+mn-ea"/>
                <a:cs typeface="KingsBureauGrot FiveOne" panose="02000506040000020004"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In neural networks, each neuron combines lower-level features into higher-level ones through a weighted sum (+ nonlinearity)</a:t>
            </a:r>
          </a:p>
          <a:p>
            <a:endParaRPr lang="en-GB" dirty="0"/>
          </a:p>
          <a:p>
            <a:r>
              <a:rPr lang="en-GB" dirty="0"/>
              <a:t>Pose relationship between features is not accounted for</a:t>
            </a:r>
          </a:p>
          <a:p>
            <a:endParaRPr lang="en-GB" dirty="0"/>
          </a:p>
          <a:p>
            <a:r>
              <a:rPr lang="en-GB" dirty="0"/>
              <a:t>Max pooling and successive convolutional layers are used to reduce the input size </a:t>
            </a:r>
            <a:r>
              <a:rPr lang="en-GB" dirty="0">
                <a:sym typeface="Wingdings" pitchFamily="2" charset="2"/>
              </a:rPr>
              <a:t> varying receptive field to detect features across larger regions, but still loses spatial information</a:t>
            </a:r>
            <a:endParaRPr lang="en-GB" dirty="0"/>
          </a:p>
        </p:txBody>
      </p:sp>
      <p:sp>
        <p:nvSpPr>
          <p:cNvPr id="11" name="TextBox 10">
            <a:extLst>
              <a:ext uri="{FF2B5EF4-FFF2-40B4-BE49-F238E27FC236}">
                <a16:creationId xmlns:a16="http://schemas.microsoft.com/office/drawing/2014/main" id="{F83A52F5-24EE-3241-8154-B1F86F3F0465}"/>
              </a:ext>
            </a:extLst>
          </p:cNvPr>
          <p:cNvSpPr txBox="1"/>
          <p:nvPr/>
        </p:nvSpPr>
        <p:spPr>
          <a:xfrm>
            <a:off x="5063679" y="4396808"/>
            <a:ext cx="6598065" cy="369332"/>
          </a:xfrm>
          <a:prstGeom prst="rect">
            <a:avLst/>
          </a:prstGeom>
          <a:noFill/>
        </p:spPr>
        <p:txBody>
          <a:bodyPr wrap="square" rtlCol="0">
            <a:spAutoFit/>
          </a:bodyPr>
          <a:lstStyle/>
          <a:p>
            <a:r>
              <a:rPr lang="en-GB" dirty="0"/>
              <a:t>Both images are classified as “person” by standard CNN</a:t>
            </a:r>
          </a:p>
        </p:txBody>
      </p:sp>
      <p:sp>
        <p:nvSpPr>
          <p:cNvPr id="12" name="TextBox 11">
            <a:extLst>
              <a:ext uri="{FF2B5EF4-FFF2-40B4-BE49-F238E27FC236}">
                <a16:creationId xmlns:a16="http://schemas.microsoft.com/office/drawing/2014/main" id="{3B33BE1D-AAB6-0944-9A7A-51D70EAD6455}"/>
              </a:ext>
            </a:extLst>
          </p:cNvPr>
          <p:cNvSpPr txBox="1"/>
          <p:nvPr/>
        </p:nvSpPr>
        <p:spPr>
          <a:xfrm>
            <a:off x="5063681" y="5204965"/>
            <a:ext cx="6598063" cy="646331"/>
          </a:xfrm>
          <a:prstGeom prst="rect">
            <a:avLst/>
          </a:prstGeom>
          <a:noFill/>
        </p:spPr>
        <p:txBody>
          <a:bodyPr wrap="square" rtlCol="0">
            <a:spAutoFit/>
          </a:bodyPr>
          <a:lstStyle/>
          <a:p>
            <a:r>
              <a:rPr lang="en-GB" dirty="0"/>
              <a:t>Better classification can be achieved if we incorporate the spatial relationship between eyes, nose, mouth within the face.</a:t>
            </a:r>
          </a:p>
        </p:txBody>
      </p:sp>
      <p:cxnSp>
        <p:nvCxnSpPr>
          <p:cNvPr id="14" name="Straight Arrow Connector 13">
            <a:extLst>
              <a:ext uri="{FF2B5EF4-FFF2-40B4-BE49-F238E27FC236}">
                <a16:creationId xmlns:a16="http://schemas.microsoft.com/office/drawing/2014/main" id="{0D4A473C-1CE4-9D4C-8C96-B6F2CA032C3B}"/>
              </a:ext>
            </a:extLst>
          </p:cNvPr>
          <p:cNvCxnSpPr>
            <a:cxnSpLocks/>
            <a:stCxn id="11" idx="2"/>
            <a:endCxn id="12" idx="0"/>
          </p:cNvCxnSpPr>
          <p:nvPr/>
        </p:nvCxnSpPr>
        <p:spPr>
          <a:xfrm>
            <a:off x="8362712" y="4766140"/>
            <a:ext cx="1" cy="438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9" name="Content Placeholder 28" descr="A screenshot of a person&#10;&#10;Description automatically generated">
            <a:extLst>
              <a:ext uri="{FF2B5EF4-FFF2-40B4-BE49-F238E27FC236}">
                <a16:creationId xmlns:a16="http://schemas.microsoft.com/office/drawing/2014/main" id="{37421309-DEF3-D64C-9801-E9C505984B70}"/>
              </a:ext>
            </a:extLst>
          </p:cNvPr>
          <p:cNvPicPr>
            <a:picLocks noGrp="1" noChangeAspect="1"/>
          </p:cNvPicPr>
          <p:nvPr>
            <p:ph idx="1"/>
          </p:nvPr>
        </p:nvPicPr>
        <p:blipFill>
          <a:blip r:embed="rId3"/>
          <a:stretch>
            <a:fillRect/>
          </a:stretch>
        </p:blipFill>
        <p:spPr>
          <a:xfrm>
            <a:off x="335758" y="3988064"/>
            <a:ext cx="4490075" cy="2306666"/>
          </a:xfrm>
        </p:spPr>
      </p:pic>
      <p:sp>
        <p:nvSpPr>
          <p:cNvPr id="34" name="Rectangle 33">
            <a:extLst>
              <a:ext uri="{FF2B5EF4-FFF2-40B4-BE49-F238E27FC236}">
                <a16:creationId xmlns:a16="http://schemas.microsoft.com/office/drawing/2014/main" id="{385705E0-A3AA-B845-874F-467EDD0271AE}"/>
              </a:ext>
            </a:extLst>
          </p:cNvPr>
          <p:cNvSpPr/>
          <p:nvPr/>
        </p:nvSpPr>
        <p:spPr>
          <a:xfrm>
            <a:off x="335758" y="6324810"/>
            <a:ext cx="4490075" cy="461665"/>
          </a:xfrm>
          <a:prstGeom prst="rect">
            <a:avLst/>
          </a:prstGeom>
        </p:spPr>
        <p:txBody>
          <a:bodyPr wrap="square">
            <a:spAutoFit/>
          </a:bodyPr>
          <a:lstStyle/>
          <a:p>
            <a:r>
              <a:rPr lang="en-GB" sz="1200" dirty="0">
                <a:solidFill>
                  <a:schemeClr val="bg1">
                    <a:lumMod val="50000"/>
                  </a:schemeClr>
                </a:solidFill>
              </a:rPr>
              <a:t>https://</a:t>
            </a:r>
            <a:r>
              <a:rPr lang="en-GB" sz="1200" dirty="0" err="1">
                <a:solidFill>
                  <a:schemeClr val="bg1">
                    <a:lumMod val="50000"/>
                  </a:schemeClr>
                </a:solidFill>
              </a:rPr>
              <a:t>hackernoon.com</a:t>
            </a:r>
            <a:r>
              <a:rPr lang="en-GB" sz="1200" dirty="0">
                <a:solidFill>
                  <a:schemeClr val="bg1">
                    <a:lumMod val="50000"/>
                  </a:schemeClr>
                </a:solidFill>
              </a:rPr>
              <a:t>/capsule-networks-are-shaking-up-ai-heres-how-to-use-them-c233a0971952</a:t>
            </a:r>
          </a:p>
        </p:txBody>
      </p:sp>
      <p:pic>
        <p:nvPicPr>
          <p:cNvPr id="38" name="Picture 37" descr="A picture containing object&#10;&#10;Description automatically generated">
            <a:extLst>
              <a:ext uri="{FF2B5EF4-FFF2-40B4-BE49-F238E27FC236}">
                <a16:creationId xmlns:a16="http://schemas.microsoft.com/office/drawing/2014/main" id="{FC9BD4F1-D4E7-4D4D-9517-4E005B1AFF37}"/>
              </a:ext>
            </a:extLst>
          </p:cNvPr>
          <p:cNvPicPr>
            <a:picLocks noChangeAspect="1"/>
          </p:cNvPicPr>
          <p:nvPr/>
        </p:nvPicPr>
        <p:blipFill rotWithShape="1">
          <a:blip r:embed="rId4"/>
          <a:srcRect t="474"/>
          <a:stretch/>
        </p:blipFill>
        <p:spPr>
          <a:xfrm>
            <a:off x="309661" y="1073859"/>
            <a:ext cx="4490075" cy="2225501"/>
          </a:xfrm>
          <a:prstGeom prst="rect">
            <a:avLst/>
          </a:prstGeom>
        </p:spPr>
      </p:pic>
    </p:spTree>
    <p:extLst>
      <p:ext uri="{BB962C8B-B14F-4D97-AF65-F5344CB8AC3E}">
        <p14:creationId xmlns:p14="http://schemas.microsoft.com/office/powerpoint/2010/main" val="240104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capsule?</a:t>
            </a:r>
          </a:p>
        </p:txBody>
      </p:sp>
      <p:sp>
        <p:nvSpPr>
          <p:cNvPr id="3" name="Content Placeholder 2"/>
          <p:cNvSpPr>
            <a:spLocks noGrp="1"/>
          </p:cNvSpPr>
          <p:nvPr>
            <p:ph idx="1"/>
          </p:nvPr>
        </p:nvSpPr>
        <p:spPr>
          <a:xfrm>
            <a:off x="482064" y="1089220"/>
            <a:ext cx="11022062" cy="1889704"/>
          </a:xfrm>
        </p:spPr>
        <p:txBody>
          <a:bodyPr>
            <a:normAutofit/>
          </a:bodyPr>
          <a:lstStyle/>
          <a:p>
            <a:r>
              <a:rPr lang="en-GB" dirty="0"/>
              <a:t>Capsule theory incorporates relative relationships between objects through 4D pose matrix </a:t>
            </a:r>
          </a:p>
          <a:p>
            <a:endParaRPr lang="en-GB" dirty="0"/>
          </a:p>
          <a:p>
            <a:r>
              <a:rPr lang="en-GB" dirty="0"/>
              <a:t>From Hinton et al. (2011), </a:t>
            </a:r>
          </a:p>
          <a:p>
            <a:pPr marL="0" indent="0">
              <a:buNone/>
            </a:pPr>
            <a:r>
              <a:rPr lang="en-GB" i="1" dirty="0"/>
              <a:t>Transforming auto-encoders:</a:t>
            </a:r>
            <a:endParaRPr lang="en-GB" dirty="0"/>
          </a:p>
          <a:p>
            <a:endParaRPr lang="en-US" dirty="0"/>
          </a:p>
        </p:txBody>
      </p:sp>
      <p:grpSp>
        <p:nvGrpSpPr>
          <p:cNvPr id="23" name="Group 22">
            <a:extLst>
              <a:ext uri="{FF2B5EF4-FFF2-40B4-BE49-F238E27FC236}">
                <a16:creationId xmlns:a16="http://schemas.microsoft.com/office/drawing/2014/main" id="{266D4EB3-F1CA-2446-8446-918831E3B4D0}"/>
              </a:ext>
            </a:extLst>
          </p:cNvPr>
          <p:cNvGrpSpPr/>
          <p:nvPr/>
        </p:nvGrpSpPr>
        <p:grpSpPr>
          <a:xfrm>
            <a:off x="727006" y="3314390"/>
            <a:ext cx="4923941" cy="1611556"/>
            <a:chOff x="740259" y="2911845"/>
            <a:chExt cx="4923941" cy="1611556"/>
          </a:xfrm>
        </p:grpSpPr>
        <p:sp>
          <p:nvSpPr>
            <p:cNvPr id="4" name="Oval 3">
              <a:extLst>
                <a:ext uri="{FF2B5EF4-FFF2-40B4-BE49-F238E27FC236}">
                  <a16:creationId xmlns:a16="http://schemas.microsoft.com/office/drawing/2014/main" id="{A8D71CBD-7247-6B48-AE4E-F09C24E0DE99}"/>
                </a:ext>
              </a:extLst>
            </p:cNvPr>
            <p:cNvSpPr/>
            <p:nvPr/>
          </p:nvSpPr>
          <p:spPr>
            <a:xfrm>
              <a:off x="2427633" y="3231049"/>
              <a:ext cx="1414272" cy="1292352"/>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Capsule</a:t>
              </a:r>
            </a:p>
          </p:txBody>
        </p:sp>
        <p:sp>
          <p:nvSpPr>
            <p:cNvPr id="5" name="TextBox 4">
              <a:extLst>
                <a:ext uri="{FF2B5EF4-FFF2-40B4-BE49-F238E27FC236}">
                  <a16:creationId xmlns:a16="http://schemas.microsoft.com/office/drawing/2014/main" id="{C526E268-6E7B-9744-AB4D-722C715004A7}"/>
                </a:ext>
              </a:extLst>
            </p:cNvPr>
            <p:cNvSpPr txBox="1"/>
            <p:nvPr/>
          </p:nvSpPr>
          <p:spPr>
            <a:xfrm>
              <a:off x="740259" y="3728565"/>
              <a:ext cx="854721" cy="369332"/>
            </a:xfrm>
            <a:prstGeom prst="rect">
              <a:avLst/>
            </a:prstGeom>
            <a:noFill/>
          </p:spPr>
          <p:txBody>
            <a:bodyPr wrap="none" rtlCol="0">
              <a:spAutoFit/>
            </a:bodyPr>
            <a:lstStyle/>
            <a:p>
              <a:r>
                <a:rPr lang="en-GB" dirty="0"/>
                <a:t>Inputs</a:t>
              </a:r>
            </a:p>
          </p:txBody>
        </p:sp>
        <p:grpSp>
          <p:nvGrpSpPr>
            <p:cNvPr id="20" name="Group 19">
              <a:extLst>
                <a:ext uri="{FF2B5EF4-FFF2-40B4-BE49-F238E27FC236}">
                  <a16:creationId xmlns:a16="http://schemas.microsoft.com/office/drawing/2014/main" id="{E0B9107B-3224-D348-83FC-26BCCEC6372E}"/>
                </a:ext>
              </a:extLst>
            </p:cNvPr>
            <p:cNvGrpSpPr/>
            <p:nvPr/>
          </p:nvGrpSpPr>
          <p:grpSpPr>
            <a:xfrm>
              <a:off x="4674558" y="3306847"/>
              <a:ext cx="315145" cy="1212768"/>
              <a:chOff x="4634806" y="2811060"/>
              <a:chExt cx="315145" cy="1212768"/>
            </a:xfrm>
          </p:grpSpPr>
          <p:sp>
            <p:nvSpPr>
              <p:cNvPr id="7" name="Rectangle 6">
                <a:extLst>
                  <a:ext uri="{FF2B5EF4-FFF2-40B4-BE49-F238E27FC236}">
                    <a16:creationId xmlns:a16="http://schemas.microsoft.com/office/drawing/2014/main" id="{2E908C8B-289C-7746-AEE5-A75CD9AEFE10}"/>
                  </a:ext>
                </a:extLst>
              </p:cNvPr>
              <p:cNvSpPr/>
              <p:nvPr/>
            </p:nvSpPr>
            <p:spPr>
              <a:xfrm>
                <a:off x="4634810" y="2811060"/>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9529918-CB5D-984D-81D7-8CD6D3C44C77}"/>
                  </a:ext>
                </a:extLst>
              </p:cNvPr>
              <p:cNvSpPr/>
              <p:nvPr/>
            </p:nvSpPr>
            <p:spPr>
              <a:xfrm>
                <a:off x="4634809" y="2962656"/>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F31B036-7040-2241-B8ED-561FA8E0F11B}"/>
                  </a:ext>
                </a:extLst>
              </p:cNvPr>
              <p:cNvSpPr/>
              <p:nvPr/>
            </p:nvSpPr>
            <p:spPr>
              <a:xfrm>
                <a:off x="4634809" y="3114252"/>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986330-FF11-9F44-87E9-F634827B4904}"/>
                  </a:ext>
                </a:extLst>
              </p:cNvPr>
              <p:cNvSpPr/>
              <p:nvPr/>
            </p:nvSpPr>
            <p:spPr>
              <a:xfrm>
                <a:off x="4634808" y="3265848"/>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E1E9542-218B-B044-8737-F73052EE0134}"/>
                  </a:ext>
                </a:extLst>
              </p:cNvPr>
              <p:cNvSpPr/>
              <p:nvPr/>
            </p:nvSpPr>
            <p:spPr>
              <a:xfrm>
                <a:off x="4634808" y="3417444"/>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ED22C3-6E24-2B4F-AC90-F8DF8DC0230A}"/>
                  </a:ext>
                </a:extLst>
              </p:cNvPr>
              <p:cNvSpPr/>
              <p:nvPr/>
            </p:nvSpPr>
            <p:spPr>
              <a:xfrm>
                <a:off x="4634807" y="3569040"/>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6EC78FC-A393-8441-8F33-862C35685B18}"/>
                  </a:ext>
                </a:extLst>
              </p:cNvPr>
              <p:cNvSpPr/>
              <p:nvPr/>
            </p:nvSpPr>
            <p:spPr>
              <a:xfrm>
                <a:off x="4634807" y="3720636"/>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8904D75-FC5B-3D43-9EE1-ABC543FEE3FF}"/>
                  </a:ext>
                </a:extLst>
              </p:cNvPr>
              <p:cNvSpPr/>
              <p:nvPr/>
            </p:nvSpPr>
            <p:spPr>
              <a:xfrm>
                <a:off x="4634806" y="3872232"/>
                <a:ext cx="315141" cy="151596"/>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22" name="Straight Arrow Connector 21">
              <a:extLst>
                <a:ext uri="{FF2B5EF4-FFF2-40B4-BE49-F238E27FC236}">
                  <a16:creationId xmlns:a16="http://schemas.microsoft.com/office/drawing/2014/main" id="{D3DF1D58-AE0D-484D-ADF0-EBF59DD5DB67}"/>
                </a:ext>
              </a:extLst>
            </p:cNvPr>
            <p:cNvCxnSpPr/>
            <p:nvPr/>
          </p:nvCxnSpPr>
          <p:spPr>
            <a:xfrm>
              <a:off x="1736035" y="3913231"/>
              <a:ext cx="691598"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245E4FB-3647-4942-AA83-2BFA893BFFB2}"/>
                </a:ext>
              </a:extLst>
            </p:cNvPr>
            <p:cNvCxnSpPr/>
            <p:nvPr/>
          </p:nvCxnSpPr>
          <p:spPr>
            <a:xfrm>
              <a:off x="3841905" y="3877225"/>
              <a:ext cx="691598"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DAEEC89-6DC1-C74B-A681-D9DB9EE2E639}"/>
                </a:ext>
              </a:extLst>
            </p:cNvPr>
            <p:cNvSpPr txBox="1"/>
            <p:nvPr/>
          </p:nvSpPr>
          <p:spPr>
            <a:xfrm>
              <a:off x="4062479" y="2911845"/>
              <a:ext cx="1601721" cy="369332"/>
            </a:xfrm>
            <a:prstGeom prst="rect">
              <a:avLst/>
            </a:prstGeom>
            <a:noFill/>
          </p:spPr>
          <p:txBody>
            <a:bodyPr wrap="none" rtlCol="0">
              <a:spAutoFit/>
            </a:bodyPr>
            <a:lstStyle/>
            <a:p>
              <a:r>
                <a:rPr lang="en-GB" dirty="0"/>
                <a:t>Output vector</a:t>
              </a:r>
            </a:p>
          </p:txBody>
        </p:sp>
      </p:grpSp>
      <p:sp>
        <p:nvSpPr>
          <p:cNvPr id="27" name="TextBox 26">
            <a:extLst>
              <a:ext uri="{FF2B5EF4-FFF2-40B4-BE49-F238E27FC236}">
                <a16:creationId xmlns:a16="http://schemas.microsoft.com/office/drawing/2014/main" id="{BC6F439F-2C78-3A40-A3A8-4F90600FDB14}"/>
              </a:ext>
            </a:extLst>
          </p:cNvPr>
          <p:cNvSpPr txBox="1"/>
          <p:nvPr/>
        </p:nvSpPr>
        <p:spPr>
          <a:xfrm>
            <a:off x="5993094" y="3784790"/>
            <a:ext cx="6163867" cy="923330"/>
          </a:xfrm>
          <a:prstGeom prst="rect">
            <a:avLst/>
          </a:prstGeom>
          <a:noFill/>
        </p:spPr>
        <p:txBody>
          <a:bodyPr wrap="none" rtlCol="0">
            <a:spAutoFit/>
          </a:bodyPr>
          <a:lstStyle/>
          <a:p>
            <a:r>
              <a:rPr lang="en-GB"/>
              <a:t>Vector magnitude </a:t>
            </a:r>
            <a:r>
              <a:rPr lang="en-GB" dirty="0">
                <a:sym typeface="Wingdings" pitchFamily="2" charset="2"/>
              </a:rPr>
              <a:t> probability of a feature to be detected</a:t>
            </a:r>
          </a:p>
          <a:p>
            <a:endParaRPr lang="en-GB" dirty="0">
              <a:sym typeface="Wingdings" pitchFamily="2" charset="2"/>
            </a:endParaRPr>
          </a:p>
          <a:p>
            <a:r>
              <a:rPr lang="en-GB" dirty="0">
                <a:sym typeface="Wingdings" pitchFamily="2" charset="2"/>
              </a:rPr>
              <a:t>Vector direction  pose (state of the detected feature)</a:t>
            </a:r>
            <a:endParaRPr lang="en-GB" dirty="0"/>
          </a:p>
        </p:txBody>
      </p:sp>
      <p:sp>
        <p:nvSpPr>
          <p:cNvPr id="28" name="Rectangle 27">
            <a:extLst>
              <a:ext uri="{FF2B5EF4-FFF2-40B4-BE49-F238E27FC236}">
                <a16:creationId xmlns:a16="http://schemas.microsoft.com/office/drawing/2014/main" id="{E8BA358A-22D5-A548-8FC8-482986DFD0C5}"/>
              </a:ext>
            </a:extLst>
          </p:cNvPr>
          <p:cNvSpPr/>
          <p:nvPr/>
        </p:nvSpPr>
        <p:spPr>
          <a:xfrm>
            <a:off x="727006" y="5299705"/>
            <a:ext cx="10550593" cy="1200329"/>
          </a:xfrm>
          <a:prstGeom prst="rect">
            <a:avLst/>
          </a:prstGeom>
        </p:spPr>
        <p:txBody>
          <a:bodyPr wrap="square">
            <a:spAutoFit/>
          </a:bodyPr>
          <a:lstStyle/>
          <a:p>
            <a:endParaRPr lang="en-GB" dirty="0"/>
          </a:p>
          <a:p>
            <a:r>
              <a:rPr lang="en-GB" dirty="0">
                <a:sym typeface="Wingdings" pitchFamily="2" charset="2"/>
              </a:rPr>
              <a:t> “Activities equivariance”:</a:t>
            </a:r>
            <a:r>
              <a:rPr lang="en-GB" dirty="0"/>
              <a:t> neuronal activities will change when an object “moves over the manifold of possible appearances” but the probabilities of detection remain constant.</a:t>
            </a:r>
            <a:endParaRPr lang="en-US" dirty="0"/>
          </a:p>
          <a:p>
            <a:endParaRPr lang="en-GB" dirty="0"/>
          </a:p>
        </p:txBody>
      </p:sp>
      <p:pic>
        <p:nvPicPr>
          <p:cNvPr id="30" name="Picture 29" descr="A screenshot of a cell phone&#10;&#10;Description automatically generated">
            <a:extLst>
              <a:ext uri="{FF2B5EF4-FFF2-40B4-BE49-F238E27FC236}">
                <a16:creationId xmlns:a16="http://schemas.microsoft.com/office/drawing/2014/main" id="{78512D3F-82BD-794E-AEDB-0E2658DA994D}"/>
              </a:ext>
            </a:extLst>
          </p:cNvPr>
          <p:cNvPicPr>
            <a:picLocks noChangeAspect="1"/>
          </p:cNvPicPr>
          <p:nvPr/>
        </p:nvPicPr>
        <p:blipFill>
          <a:blip r:embed="rId3"/>
          <a:stretch>
            <a:fillRect/>
          </a:stretch>
        </p:blipFill>
        <p:spPr>
          <a:xfrm>
            <a:off x="4049226" y="1561345"/>
            <a:ext cx="7454900" cy="1562100"/>
          </a:xfrm>
          <a:prstGeom prst="rect">
            <a:avLst/>
          </a:prstGeom>
        </p:spPr>
      </p:pic>
      <p:grpSp>
        <p:nvGrpSpPr>
          <p:cNvPr id="32" name="Group 31">
            <a:extLst>
              <a:ext uri="{FF2B5EF4-FFF2-40B4-BE49-F238E27FC236}">
                <a16:creationId xmlns:a16="http://schemas.microsoft.com/office/drawing/2014/main" id="{4815189E-AC1C-6447-840C-2603F3F61467}"/>
              </a:ext>
            </a:extLst>
          </p:cNvPr>
          <p:cNvGrpSpPr/>
          <p:nvPr/>
        </p:nvGrpSpPr>
        <p:grpSpPr>
          <a:xfrm>
            <a:off x="4049226" y="1561345"/>
            <a:ext cx="7454901" cy="1562100"/>
            <a:chOff x="4049226" y="1561345"/>
            <a:chExt cx="7454901" cy="1562100"/>
          </a:xfrm>
        </p:grpSpPr>
        <p:sp>
          <p:nvSpPr>
            <p:cNvPr id="31" name="Rectangle 30">
              <a:extLst>
                <a:ext uri="{FF2B5EF4-FFF2-40B4-BE49-F238E27FC236}">
                  <a16:creationId xmlns:a16="http://schemas.microsoft.com/office/drawing/2014/main" id="{C52F779B-81AC-9141-9F27-3B8DEE89D610}"/>
                </a:ext>
              </a:extLst>
            </p:cNvPr>
            <p:cNvSpPr/>
            <p:nvPr/>
          </p:nvSpPr>
          <p:spPr>
            <a:xfrm>
              <a:off x="4049226" y="1561345"/>
              <a:ext cx="4233383" cy="267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AD50FB5-7DEB-7B4A-B785-CE3644DF56A0}"/>
                </a:ext>
              </a:extLst>
            </p:cNvPr>
            <p:cNvSpPr/>
            <p:nvPr/>
          </p:nvSpPr>
          <p:spPr>
            <a:xfrm>
              <a:off x="9489245" y="2855990"/>
              <a:ext cx="2014882" cy="267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79379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63" y="180000"/>
            <a:ext cx="11280263" cy="720000"/>
          </a:xfrm>
        </p:spPr>
        <p:txBody>
          <a:bodyPr/>
          <a:lstStyle/>
          <a:p>
            <a:r>
              <a:rPr lang="en-US" dirty="0"/>
              <a:t>What is a capsule?</a:t>
            </a:r>
          </a:p>
        </p:txBody>
      </p:sp>
      <p:pic>
        <p:nvPicPr>
          <p:cNvPr id="10" name="Picture 9" descr="A screenshot of a cell phone&#10;&#10;Description automatically generated">
            <a:extLst>
              <a:ext uri="{FF2B5EF4-FFF2-40B4-BE49-F238E27FC236}">
                <a16:creationId xmlns:a16="http://schemas.microsoft.com/office/drawing/2014/main" id="{BC042544-CF1C-7140-9273-25F2AAD585FC}"/>
              </a:ext>
            </a:extLst>
          </p:cNvPr>
          <p:cNvPicPr>
            <a:picLocks noChangeAspect="1"/>
          </p:cNvPicPr>
          <p:nvPr/>
        </p:nvPicPr>
        <p:blipFill>
          <a:blip r:embed="rId3"/>
          <a:stretch>
            <a:fillRect/>
          </a:stretch>
        </p:blipFill>
        <p:spPr>
          <a:xfrm>
            <a:off x="1091663" y="1009383"/>
            <a:ext cx="9784232" cy="5506278"/>
          </a:xfrm>
          <a:prstGeom prst="rect">
            <a:avLst/>
          </a:prstGeom>
        </p:spPr>
      </p:pic>
    </p:spTree>
    <p:extLst>
      <p:ext uri="{BB962C8B-B14F-4D97-AF65-F5344CB8AC3E}">
        <p14:creationId xmlns:p14="http://schemas.microsoft.com/office/powerpoint/2010/main" val="41549982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63" y="180000"/>
            <a:ext cx="11280263" cy="720000"/>
          </a:xfrm>
        </p:spPr>
        <p:txBody>
          <a:bodyPr/>
          <a:lstStyle/>
          <a:p>
            <a:r>
              <a:rPr lang="en-US" dirty="0"/>
              <a:t>What is a capsule?</a:t>
            </a:r>
          </a:p>
        </p:txBody>
      </p:sp>
      <p:pic>
        <p:nvPicPr>
          <p:cNvPr id="10" name="Picture 9" descr="A screenshot of a cell phone&#10;&#10;Description automatically generated">
            <a:extLst>
              <a:ext uri="{FF2B5EF4-FFF2-40B4-BE49-F238E27FC236}">
                <a16:creationId xmlns:a16="http://schemas.microsoft.com/office/drawing/2014/main" id="{BC042544-CF1C-7140-9273-25F2AAD585FC}"/>
              </a:ext>
            </a:extLst>
          </p:cNvPr>
          <p:cNvPicPr>
            <a:picLocks noChangeAspect="1"/>
          </p:cNvPicPr>
          <p:nvPr/>
        </p:nvPicPr>
        <p:blipFill rotWithShape="1">
          <a:blip r:embed="rId3"/>
          <a:srcRect l="1304" t="8624" r="41268" b="10028"/>
          <a:stretch/>
        </p:blipFill>
        <p:spPr>
          <a:xfrm>
            <a:off x="112954" y="1390614"/>
            <a:ext cx="5618922" cy="4479235"/>
          </a:xfrm>
          <a:prstGeom prst="rect">
            <a:avLst/>
          </a:prstGeom>
        </p:spPr>
      </p:pic>
      <p:sp>
        <p:nvSpPr>
          <p:cNvPr id="4" name="TextBox 3">
            <a:extLst>
              <a:ext uri="{FF2B5EF4-FFF2-40B4-BE49-F238E27FC236}">
                <a16:creationId xmlns:a16="http://schemas.microsoft.com/office/drawing/2014/main" id="{72A51306-C237-AE40-8A95-353DBCB385E8}"/>
              </a:ext>
            </a:extLst>
          </p:cNvPr>
          <p:cNvSpPr txBox="1"/>
          <p:nvPr/>
        </p:nvSpPr>
        <p:spPr>
          <a:xfrm>
            <a:off x="6346549" y="1417118"/>
            <a:ext cx="5618922" cy="2585323"/>
          </a:xfrm>
          <a:prstGeom prst="rect">
            <a:avLst/>
          </a:prstGeom>
          <a:noFill/>
        </p:spPr>
        <p:txBody>
          <a:bodyPr wrap="square" rtlCol="0">
            <a:spAutoFit/>
          </a:bodyPr>
          <a:lstStyle/>
          <a:p>
            <a:pPr marL="342900" indent="-342900">
              <a:buAutoNum type="arabicPeriod"/>
            </a:pPr>
            <a:r>
              <a:rPr lang="en-GB" b="1" dirty="0"/>
              <a:t>Affine transformation</a:t>
            </a:r>
          </a:p>
          <a:p>
            <a:endParaRPr lang="en-GB" b="1" dirty="0"/>
          </a:p>
          <a:p>
            <a:r>
              <a:rPr lang="en-GB" dirty="0"/>
              <a:t>The affine transformation </a:t>
            </a:r>
            <a:r>
              <a:rPr lang="en-GB" dirty="0" err="1"/>
              <a:t>W</a:t>
            </a:r>
            <a:r>
              <a:rPr lang="en-GB" baseline="-25000" dirty="0" err="1"/>
              <a:t>ij</a:t>
            </a:r>
            <a:r>
              <a:rPr lang="en-GB" dirty="0"/>
              <a:t> encodes the spatial relationship between input feature </a:t>
            </a:r>
            <a:r>
              <a:rPr lang="en-GB" i="1" dirty="0" err="1"/>
              <a:t>i</a:t>
            </a:r>
            <a:r>
              <a:rPr lang="en-GB" dirty="0"/>
              <a:t> and output feature </a:t>
            </a:r>
            <a:r>
              <a:rPr lang="en-GB" i="1" dirty="0"/>
              <a:t>j</a:t>
            </a:r>
          </a:p>
          <a:p>
            <a:endParaRPr lang="en-GB" i="1" dirty="0"/>
          </a:p>
          <a:p>
            <a:r>
              <a:rPr lang="en-GB" i="1" dirty="0"/>
              <a:t>e.g. u</a:t>
            </a:r>
            <a:r>
              <a:rPr lang="en-GB" i="1" baseline="-25000" dirty="0"/>
              <a:t>1</a:t>
            </a:r>
            <a:r>
              <a:rPr lang="en-GB" i="1" dirty="0"/>
              <a:t> encodes left eye, u</a:t>
            </a:r>
            <a:r>
              <a:rPr lang="en-GB" i="1" baseline="-25000" dirty="0"/>
              <a:t>2</a:t>
            </a:r>
            <a:r>
              <a:rPr lang="en-GB" i="1" dirty="0"/>
              <a:t> nose, u</a:t>
            </a:r>
            <a:r>
              <a:rPr lang="en-GB" i="1" baseline="-25000" dirty="0"/>
              <a:t>3</a:t>
            </a:r>
            <a:r>
              <a:rPr lang="en-GB" i="1" dirty="0"/>
              <a:t> mouth and </a:t>
            </a:r>
            <a:r>
              <a:rPr lang="en-GB" i="1" dirty="0" err="1"/>
              <a:t>u</a:t>
            </a:r>
            <a:r>
              <a:rPr lang="en-GB" i="1" baseline="-25000" dirty="0" err="1"/>
              <a:t>j</a:t>
            </a:r>
            <a:r>
              <a:rPr lang="en-GB" i="1" dirty="0"/>
              <a:t> face</a:t>
            </a:r>
          </a:p>
          <a:p>
            <a:r>
              <a:rPr lang="en-GB" i="1" dirty="0"/>
              <a:t>W</a:t>
            </a:r>
            <a:r>
              <a:rPr lang="en-GB" i="1" baseline="-25000" dirty="0"/>
              <a:t>1j</a:t>
            </a:r>
            <a:r>
              <a:rPr lang="en-GB" i="1" dirty="0"/>
              <a:t> represents where the face should be according to the position of the left eye. </a:t>
            </a:r>
          </a:p>
        </p:txBody>
      </p:sp>
      <p:pic>
        <p:nvPicPr>
          <p:cNvPr id="6" name="Picture 5" descr="A close up of a logo&#10;&#10;Description automatically generated">
            <a:extLst>
              <a:ext uri="{FF2B5EF4-FFF2-40B4-BE49-F238E27FC236}">
                <a16:creationId xmlns:a16="http://schemas.microsoft.com/office/drawing/2014/main" id="{6E3FD939-E372-C24D-A2F7-4D4456ABD176}"/>
              </a:ext>
            </a:extLst>
          </p:cNvPr>
          <p:cNvPicPr>
            <a:picLocks noChangeAspect="1"/>
          </p:cNvPicPr>
          <p:nvPr/>
        </p:nvPicPr>
        <p:blipFill>
          <a:blip r:embed="rId4"/>
          <a:stretch>
            <a:fillRect/>
          </a:stretch>
        </p:blipFill>
        <p:spPr>
          <a:xfrm>
            <a:off x="9090991" y="4136567"/>
            <a:ext cx="2156128" cy="2239056"/>
          </a:xfrm>
          <a:prstGeom prst="rect">
            <a:avLst/>
          </a:prstGeom>
        </p:spPr>
      </p:pic>
      <p:sp>
        <p:nvSpPr>
          <p:cNvPr id="7" name="TextBox 6">
            <a:extLst>
              <a:ext uri="{FF2B5EF4-FFF2-40B4-BE49-F238E27FC236}">
                <a16:creationId xmlns:a16="http://schemas.microsoft.com/office/drawing/2014/main" id="{10AB489D-C669-474A-A8AD-D39224E84454}"/>
              </a:ext>
            </a:extLst>
          </p:cNvPr>
          <p:cNvSpPr txBox="1"/>
          <p:nvPr/>
        </p:nvSpPr>
        <p:spPr>
          <a:xfrm>
            <a:off x="6346549" y="4344298"/>
            <a:ext cx="2415699" cy="2031325"/>
          </a:xfrm>
          <a:prstGeom prst="rect">
            <a:avLst/>
          </a:prstGeom>
          <a:noFill/>
        </p:spPr>
        <p:txBody>
          <a:bodyPr wrap="square" rtlCol="0">
            <a:spAutoFit/>
          </a:bodyPr>
          <a:lstStyle/>
          <a:p>
            <a:r>
              <a:rPr lang="en-GB" dirty="0"/>
              <a:t>If there is agreement between the predictions from the lower-level features, then it is highly probable that there is a face</a:t>
            </a:r>
          </a:p>
        </p:txBody>
      </p:sp>
      <p:sp>
        <p:nvSpPr>
          <p:cNvPr id="13" name="Rectangle 12">
            <a:extLst>
              <a:ext uri="{FF2B5EF4-FFF2-40B4-BE49-F238E27FC236}">
                <a16:creationId xmlns:a16="http://schemas.microsoft.com/office/drawing/2014/main" id="{E4CA82A4-D618-9940-8871-34B511DAA213}"/>
              </a:ext>
            </a:extLst>
          </p:cNvPr>
          <p:cNvSpPr/>
          <p:nvPr/>
        </p:nvSpPr>
        <p:spPr>
          <a:xfrm>
            <a:off x="6307415" y="1245704"/>
            <a:ext cx="5778568" cy="5129919"/>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A40A1B8-22DD-3847-80E9-ECE9BD567265}"/>
              </a:ext>
            </a:extLst>
          </p:cNvPr>
          <p:cNvSpPr/>
          <p:nvPr/>
        </p:nvSpPr>
        <p:spPr>
          <a:xfrm>
            <a:off x="1033358" y="1914941"/>
            <a:ext cx="4698517" cy="563217"/>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3A860C16-518D-BD45-9C30-E1D7A7237D75}"/>
              </a:ext>
            </a:extLst>
          </p:cNvPr>
          <p:cNvCxnSpPr>
            <a:cxnSpLocks/>
          </p:cNvCxnSpPr>
          <p:nvPr/>
        </p:nvCxnSpPr>
        <p:spPr>
          <a:xfrm flipV="1">
            <a:off x="5731875" y="1245704"/>
            <a:ext cx="614674" cy="724984"/>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68831B4-C470-DE42-B994-9FAE8810459F}"/>
              </a:ext>
            </a:extLst>
          </p:cNvPr>
          <p:cNvCxnSpPr>
            <a:cxnSpLocks/>
          </p:cNvCxnSpPr>
          <p:nvPr/>
        </p:nvCxnSpPr>
        <p:spPr>
          <a:xfrm>
            <a:off x="5731875" y="2478158"/>
            <a:ext cx="575540" cy="3916017"/>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1374932"/>
      </p:ext>
    </p:extLst>
  </p:cSld>
  <p:clrMapOvr>
    <a:masterClrMapping/>
  </p:clrMapOvr>
  <p:transition>
    <p:fade/>
  </p:transition>
</p:sld>
</file>

<file path=ppt/theme/theme1.xml><?xml version="1.0" encoding="utf-8"?>
<a:theme xmlns:a="http://schemas.openxmlformats.org/drawingml/2006/main" name="KCL UPDATE v4 16x9">
  <a:themeElements>
    <a:clrScheme name="KCL">
      <a:dk1>
        <a:sysClr val="windowText" lastClr="000000"/>
      </a:dk1>
      <a:lt1>
        <a:sysClr val="window" lastClr="FFFFFF"/>
      </a:lt1>
      <a:dk2>
        <a:srgbClr val="0A2D50"/>
      </a:dk2>
      <a:lt2>
        <a:srgbClr val="CDD7DC"/>
      </a:lt2>
      <a:accent1>
        <a:srgbClr val="E2231A"/>
      </a:accent1>
      <a:accent2>
        <a:srgbClr val="FF5F05"/>
      </a:accent2>
      <a:accent3>
        <a:srgbClr val="F5B90F"/>
      </a:accent3>
      <a:accent4>
        <a:srgbClr val="C8E128"/>
      </a:accent4>
      <a:accent5>
        <a:srgbClr val="009EA0"/>
      </a:accent5>
      <a:accent6>
        <a:srgbClr val="005AD2"/>
      </a:accent6>
      <a:hlink>
        <a:srgbClr val="E2231A"/>
      </a:hlink>
      <a:folHlink>
        <a:srgbClr val="E2231A"/>
      </a:folHlink>
    </a:clrScheme>
    <a:fontScheme name="KCL-fonts">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081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KCL UPDATE v4 16x9.potx</Template>
  <TotalTime>2355</TotalTime>
  <Words>1640</Words>
  <Application>Microsoft Macintosh PowerPoint</Application>
  <PresentationFormat>Custom</PresentationFormat>
  <Paragraphs>197</Paragraphs>
  <Slides>27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Georgia</vt:lpstr>
      <vt:lpstr>Impact</vt:lpstr>
      <vt:lpstr>Kings Caslon Text</vt:lpstr>
      <vt:lpstr>KingsBureauGrot FiveOne</vt:lpstr>
      <vt:lpstr>Wingdings</vt:lpstr>
      <vt:lpstr>KCL UPDATE v4 16x9</vt:lpstr>
      <vt:lpstr>PowerPoint Presentation</vt:lpstr>
      <vt:lpstr>Overview</vt:lpstr>
      <vt:lpstr>Overview</vt:lpstr>
      <vt:lpstr>Basic Concepts</vt:lpstr>
      <vt:lpstr>Objects representation in space</vt:lpstr>
      <vt:lpstr>Limitations of CNN</vt:lpstr>
      <vt:lpstr>What is a capsule?</vt:lpstr>
      <vt:lpstr>What is a capsule?</vt:lpstr>
      <vt:lpstr>What is a capsule?</vt:lpstr>
      <vt:lpstr>What is a capsule?</vt:lpstr>
      <vt:lpstr>What is a capsule?</vt:lpstr>
      <vt:lpstr>Dynamic Routing Algorithm (original version)</vt:lpstr>
      <vt:lpstr>Dynamic Routing Algorithm (original version)</vt:lpstr>
      <vt:lpstr>Dynamic Routing Algorithm (original version)</vt:lpstr>
      <vt:lpstr>References</vt:lpstr>
      <vt:lpstr>Back to the paper…</vt:lpstr>
      <vt:lpstr>From Pix2Pix …</vt:lpstr>
      <vt:lpstr>… to CapsPix2Pix</vt:lpstr>
      <vt:lpstr>Convolutional Capsules</vt:lpstr>
      <vt:lpstr>Locally-Connected Dynamic Routing Algorithm</vt:lpstr>
      <vt:lpstr>Locally-Connected Dynamic Routing Algorithm</vt:lpstr>
      <vt:lpstr>The role of the latent space</vt:lpstr>
      <vt:lpstr>Clustering features in the capsules 1/2</vt:lpstr>
      <vt:lpstr>Clustering features in the capsules 2/2</vt:lpstr>
      <vt:lpstr>Discussion</vt:lpstr>
      <vt:lpstr>To sum up…</vt:lpstr>
      <vt:lpstr>Discussion points</vt:lpstr>
    </vt:vector>
  </TitlesOfParts>
  <Company>DAY 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 1</dc:creator>
  <cp:lastModifiedBy>Microsoft Office User</cp:lastModifiedBy>
  <cp:revision>162</cp:revision>
  <dcterms:created xsi:type="dcterms:W3CDTF">2015-05-18T09:02:19Z</dcterms:created>
  <dcterms:modified xsi:type="dcterms:W3CDTF">2019-07-18T15:26:44Z</dcterms:modified>
</cp:coreProperties>
</file>